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sldIdLst>
    <p:sldId id="459" r:id="rId5"/>
    <p:sldId id="461" r:id="rId6"/>
    <p:sldId id="462" r:id="rId7"/>
    <p:sldId id="464" r:id="rId8"/>
    <p:sldId id="463" r:id="rId9"/>
    <p:sldId id="490" r:id="rId10"/>
    <p:sldId id="547" r:id="rId11"/>
    <p:sldId id="375" r:id="rId12"/>
    <p:sldId id="465" r:id="rId13"/>
    <p:sldId id="467" r:id="rId14"/>
    <p:sldId id="468" r:id="rId15"/>
    <p:sldId id="469" r:id="rId16"/>
    <p:sldId id="544" r:id="rId17"/>
    <p:sldId id="470" r:id="rId18"/>
    <p:sldId id="471" r:id="rId19"/>
    <p:sldId id="472" r:id="rId20"/>
    <p:sldId id="473" r:id="rId21"/>
    <p:sldId id="476" r:id="rId22"/>
    <p:sldId id="477" r:id="rId23"/>
    <p:sldId id="549" r:id="rId24"/>
    <p:sldId id="550" r:id="rId25"/>
    <p:sldId id="551" r:id="rId26"/>
    <p:sldId id="554" r:id="rId27"/>
    <p:sldId id="540" r:id="rId28"/>
    <p:sldId id="541" r:id="rId29"/>
    <p:sldId id="542" r:id="rId30"/>
    <p:sldId id="559" r:id="rId31"/>
    <p:sldId id="560" r:id="rId32"/>
    <p:sldId id="548" r:id="rId33"/>
    <p:sldId id="486" r:id="rId34"/>
    <p:sldId id="483" r:id="rId35"/>
    <p:sldId id="493" r:id="rId36"/>
    <p:sldId id="495" r:id="rId37"/>
    <p:sldId id="496" r:id="rId38"/>
    <p:sldId id="556" r:id="rId39"/>
    <p:sldId id="555" r:id="rId40"/>
    <p:sldId id="557" r:id="rId41"/>
    <p:sldId id="487" r:id="rId42"/>
    <p:sldId id="537" r:id="rId43"/>
    <p:sldId id="558" r:id="rId44"/>
    <p:sldId id="492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16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164"/>
    <a:srgbClr val="D39E35"/>
    <a:srgbClr val="E47940"/>
    <a:srgbClr val="3C5D8E"/>
    <a:srgbClr val="1C5484"/>
    <a:srgbClr val="292B2A"/>
    <a:srgbClr val="5FBAA2"/>
    <a:srgbClr val="0081C4"/>
    <a:srgbClr val="E1E3E6"/>
    <a:srgbClr val="6946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BB5137-D20E-4FBF-A0FC-BA2B2A793F57}" v="4" dt="2026-06-02T06:37:45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812" y="-612"/>
      </p:cViewPr>
      <p:guideLst>
        <p:guide orient="horz" pos="663"/>
        <p:guide pos="16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mco Spreeuwers" userId="982ed132-0f93-4f2d-84be-8867489068ca" providerId="ADAL" clId="{B75FCC8A-26BA-45AF-9522-FC108F017815}"/>
    <pc:docChg chg="custSel modSld">
      <pc:chgData name="Remco Spreeuwers" userId="982ed132-0f93-4f2d-84be-8867489068ca" providerId="ADAL" clId="{B75FCC8A-26BA-45AF-9522-FC108F017815}" dt="2026-06-02T06:37:45.923" v="74" actId="1076"/>
      <pc:docMkLst>
        <pc:docMk/>
      </pc:docMkLst>
      <pc:sldChg chg="modSp mod">
        <pc:chgData name="Remco Spreeuwers" userId="982ed132-0f93-4f2d-84be-8867489068ca" providerId="ADAL" clId="{B75FCC8A-26BA-45AF-9522-FC108F017815}" dt="2026-06-02T06:03:33.495" v="52" actId="1076"/>
        <pc:sldMkLst>
          <pc:docMk/>
          <pc:sldMk cId="2819211000" sldId="459"/>
        </pc:sldMkLst>
        <pc:spChg chg="mod">
          <ac:chgData name="Remco Spreeuwers" userId="982ed132-0f93-4f2d-84be-8867489068ca" providerId="ADAL" clId="{B75FCC8A-26BA-45AF-9522-FC108F017815}" dt="2026-06-01T14:37:07.519" v="34" actId="404"/>
          <ac:spMkLst>
            <pc:docMk/>
            <pc:sldMk cId="2819211000" sldId="459"/>
            <ac:spMk id="12" creationId="{C8D7578C-2473-4F47-8902-5BF15217214A}"/>
          </ac:spMkLst>
        </pc:spChg>
        <pc:picChg chg="mod">
          <ac:chgData name="Remco Spreeuwers" userId="982ed132-0f93-4f2d-84be-8867489068ca" providerId="ADAL" clId="{B75FCC8A-26BA-45AF-9522-FC108F017815}" dt="2026-06-02T06:03:33.495" v="52" actId="1076"/>
          <ac:picMkLst>
            <pc:docMk/>
            <pc:sldMk cId="2819211000" sldId="459"/>
            <ac:picMk id="6" creationId="{A5D3FD79-3A3C-E9A0-8446-A3ED7A6FEB70}"/>
          </ac:picMkLst>
        </pc:picChg>
      </pc:sldChg>
      <pc:sldChg chg="addSp delSp modSp mod">
        <pc:chgData name="Remco Spreeuwers" userId="982ed132-0f93-4f2d-84be-8867489068ca" providerId="ADAL" clId="{B75FCC8A-26BA-45AF-9522-FC108F017815}" dt="2026-06-02T06:37:45.923" v="74" actId="1076"/>
        <pc:sldMkLst>
          <pc:docMk/>
          <pc:sldMk cId="2825655140" sldId="540"/>
        </pc:sldMkLst>
        <pc:picChg chg="del">
          <ac:chgData name="Remco Spreeuwers" userId="982ed132-0f93-4f2d-84be-8867489068ca" providerId="ADAL" clId="{B75FCC8A-26BA-45AF-9522-FC108F017815}" dt="2026-06-02T06:37:11.854" v="57" actId="478"/>
          <ac:picMkLst>
            <pc:docMk/>
            <pc:sldMk cId="2825655140" sldId="540"/>
            <ac:picMk id="2" creationId="{210FBE52-C7AF-8B5E-A82A-68917971D1D9}"/>
          </ac:picMkLst>
        </pc:picChg>
        <pc:picChg chg="mod">
          <ac:chgData name="Remco Spreeuwers" userId="982ed132-0f93-4f2d-84be-8867489068ca" providerId="ADAL" clId="{B75FCC8A-26BA-45AF-9522-FC108F017815}" dt="2026-06-02T06:37:45.923" v="74" actId="1076"/>
          <ac:picMkLst>
            <pc:docMk/>
            <pc:sldMk cId="2825655140" sldId="540"/>
            <ac:picMk id="3" creationId="{56B1F76D-0CFC-FD1D-CE58-116910E69E7F}"/>
          </ac:picMkLst>
        </pc:picChg>
        <pc:picChg chg="add mod ord">
          <ac:chgData name="Remco Spreeuwers" userId="982ed132-0f93-4f2d-84be-8867489068ca" providerId="ADAL" clId="{B75FCC8A-26BA-45AF-9522-FC108F017815}" dt="2026-06-02T06:37:39.599" v="73" actId="167"/>
          <ac:picMkLst>
            <pc:docMk/>
            <pc:sldMk cId="2825655140" sldId="540"/>
            <ac:picMk id="5" creationId="{B09430FC-B86E-7DC8-0D8E-878A7609C55E}"/>
          </ac:picMkLst>
        </pc:picChg>
        <pc:picChg chg="add del mod">
          <ac:chgData name="Remco Spreeuwers" userId="982ed132-0f93-4f2d-84be-8867489068ca" providerId="ADAL" clId="{B75FCC8A-26BA-45AF-9522-FC108F017815}" dt="2026-06-02T06:37:24.713" v="65" actId="478"/>
          <ac:picMkLst>
            <pc:docMk/>
            <pc:sldMk cId="2825655140" sldId="540"/>
            <ac:picMk id="7" creationId="{8CDCF014-71D6-64C1-0E92-000E995BF7F4}"/>
          </ac:picMkLst>
        </pc:picChg>
        <pc:picChg chg="add del mod">
          <ac:chgData name="Remco Spreeuwers" userId="982ed132-0f93-4f2d-84be-8867489068ca" providerId="ADAL" clId="{B75FCC8A-26BA-45AF-9522-FC108F017815}" dt="2026-06-02T06:37:23.787" v="64" actId="478"/>
          <ac:picMkLst>
            <pc:docMk/>
            <pc:sldMk cId="2825655140" sldId="540"/>
            <ac:picMk id="9" creationId="{CC99D1BC-EBA3-9D88-7521-2F563CB2024C}"/>
          </ac:picMkLst>
        </pc:picChg>
        <pc:picChg chg="add del mod">
          <ac:chgData name="Remco Spreeuwers" userId="982ed132-0f93-4f2d-84be-8867489068ca" providerId="ADAL" clId="{B75FCC8A-26BA-45AF-9522-FC108F017815}" dt="2026-06-02T06:37:22.515" v="63" actId="478"/>
          <ac:picMkLst>
            <pc:docMk/>
            <pc:sldMk cId="2825655140" sldId="540"/>
            <ac:picMk id="11" creationId="{1E85E28B-2AAD-568F-5AC7-AD5717D253FE}"/>
          </ac:picMkLst>
        </pc:picChg>
      </pc:sldChg>
      <pc:sldChg chg="modSp mod">
        <pc:chgData name="Remco Spreeuwers" userId="982ed132-0f93-4f2d-84be-8867489068ca" providerId="ADAL" clId="{B75FCC8A-26BA-45AF-9522-FC108F017815}" dt="2026-06-01T14:38:46.696" v="48" actId="1076"/>
        <pc:sldMkLst>
          <pc:docMk/>
          <pc:sldMk cId="2210017106" sldId="542"/>
        </pc:sldMkLst>
        <pc:picChg chg="mod">
          <ac:chgData name="Remco Spreeuwers" userId="982ed132-0f93-4f2d-84be-8867489068ca" providerId="ADAL" clId="{B75FCC8A-26BA-45AF-9522-FC108F017815}" dt="2026-06-01T14:38:46.696" v="48" actId="1076"/>
          <ac:picMkLst>
            <pc:docMk/>
            <pc:sldMk cId="2210017106" sldId="542"/>
            <ac:picMk id="14" creationId="{B02B0FEC-C2E0-3352-788E-72B6E7B14495}"/>
          </ac:picMkLst>
        </pc:picChg>
      </pc:sldChg>
      <pc:sldChg chg="addSp delSp modSp mod modAnim">
        <pc:chgData name="Remco Spreeuwers" userId="982ed132-0f93-4f2d-84be-8867489068ca" providerId="ADAL" clId="{B75FCC8A-26BA-45AF-9522-FC108F017815}" dt="2026-06-01T14:37:56.735" v="43" actId="1076"/>
        <pc:sldMkLst>
          <pc:docMk/>
          <pc:sldMk cId="2834233285" sldId="554"/>
        </pc:sldMkLst>
        <pc:picChg chg="add mod">
          <ac:chgData name="Remco Spreeuwers" userId="982ed132-0f93-4f2d-84be-8867489068ca" providerId="ADAL" clId="{B75FCC8A-26BA-45AF-9522-FC108F017815}" dt="2026-06-01T14:37:56.735" v="43" actId="1076"/>
          <ac:picMkLst>
            <pc:docMk/>
            <pc:sldMk cId="2834233285" sldId="554"/>
            <ac:picMk id="13" creationId="{890E13ED-D5BC-AF89-3B4E-2C24642E6740}"/>
          </ac:picMkLst>
        </pc:picChg>
        <pc:picChg chg="del">
          <ac:chgData name="Remco Spreeuwers" userId="982ed132-0f93-4f2d-84be-8867489068ca" providerId="ADAL" clId="{B75FCC8A-26BA-45AF-9522-FC108F017815}" dt="2026-06-01T14:37:18.061" v="35" actId="478"/>
          <ac:picMkLst>
            <pc:docMk/>
            <pc:sldMk cId="2834233285" sldId="554"/>
            <ac:picMk id="1048" creationId="{424B1B6B-A5CA-788A-82E7-861F66BA0AFC}"/>
          </ac:picMkLst>
        </pc:picChg>
      </pc:sldChg>
      <pc:sldChg chg="addSp modSp mod">
        <pc:chgData name="Remco Spreeuwers" userId="982ed132-0f93-4f2d-84be-8867489068ca" providerId="ADAL" clId="{B75FCC8A-26BA-45AF-9522-FC108F017815}" dt="2026-06-02T06:04:02.861" v="55" actId="20577"/>
        <pc:sldMkLst>
          <pc:docMk/>
          <pc:sldMk cId="1272132473" sldId="559"/>
        </pc:sldMkLst>
        <pc:spChg chg="mod">
          <ac:chgData name="Remco Spreeuwers" userId="982ed132-0f93-4f2d-84be-8867489068ca" providerId="ADAL" clId="{B75FCC8A-26BA-45AF-9522-FC108F017815}" dt="2026-06-02T06:04:02.861" v="55" actId="20577"/>
          <ac:spMkLst>
            <pc:docMk/>
            <pc:sldMk cId="1272132473" sldId="559"/>
            <ac:spMk id="58" creationId="{DD44CE6B-C710-6552-10B3-1442ECFACD9D}"/>
          </ac:spMkLst>
        </pc:spChg>
        <pc:picChg chg="add mod">
          <ac:chgData name="Remco Spreeuwers" userId="982ed132-0f93-4f2d-84be-8867489068ca" providerId="ADAL" clId="{B75FCC8A-26BA-45AF-9522-FC108F017815}" dt="2026-06-01T14:38:26.567" v="47" actId="1076"/>
          <ac:picMkLst>
            <pc:docMk/>
            <pc:sldMk cId="1272132473" sldId="559"/>
            <ac:picMk id="3" creationId="{31F75573-2F27-74EC-7F45-0038E9E5002B}"/>
          </ac:picMkLst>
        </pc:picChg>
        <pc:picChg chg="mod">
          <ac:chgData name="Remco Spreeuwers" userId="982ed132-0f93-4f2d-84be-8867489068ca" providerId="ADAL" clId="{B75FCC8A-26BA-45AF-9522-FC108F017815}" dt="2026-06-01T14:38:50.375" v="49" actId="1076"/>
          <ac:picMkLst>
            <pc:docMk/>
            <pc:sldMk cId="1272132473" sldId="559"/>
            <ac:picMk id="13" creationId="{FDBC6762-F513-4224-CCDF-6DF681171EA8}"/>
          </ac:picMkLst>
        </pc:picChg>
      </pc:sldChg>
      <pc:sldChg chg="modSp mod">
        <pc:chgData name="Remco Spreeuwers" userId="982ed132-0f93-4f2d-84be-8867489068ca" providerId="ADAL" clId="{B75FCC8A-26BA-45AF-9522-FC108F017815}" dt="2026-06-01T14:38:53.694" v="50" actId="1076"/>
        <pc:sldMkLst>
          <pc:docMk/>
          <pc:sldMk cId="2807971906" sldId="560"/>
        </pc:sldMkLst>
        <pc:picChg chg="mod">
          <ac:chgData name="Remco Spreeuwers" userId="982ed132-0f93-4f2d-84be-8867489068ca" providerId="ADAL" clId="{B75FCC8A-26BA-45AF-9522-FC108F017815}" dt="2026-06-01T14:38:53.694" v="50" actId="1076"/>
          <ac:picMkLst>
            <pc:docMk/>
            <pc:sldMk cId="2807971906" sldId="560"/>
            <ac:picMk id="4" creationId="{85D6B375-5FDF-CC25-A322-6947C7DDD6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05E4D-FFB3-CF4B-823C-0CF801A33AFD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A111F-E196-D641-9230-C46005E3D3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26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760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372D1-DD53-9DAC-0656-7BEAD87C9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23E4BE6-C713-9DE3-55EB-AD4012C26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B9438A-9E4A-8CCC-44B2-507E447DF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2F92E4-1089-5928-0901-795AEA996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749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13A11-6AA0-109C-77AE-4BF844CE0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3A8A1E-6C6C-62D9-38AA-B4D14BC3B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608FFCF-70F5-4D51-4368-AC72C347C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EB64C5-6D52-2CF6-7C10-F9B1C037E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26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2D19E-D94A-DE0A-D51B-215A20AF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D2E667C-E64C-880F-2ACD-4028E5FB5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3C5F46-A28F-0774-3854-447A0FA4E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DE8641-BEB7-F1D6-7DD0-DFDC06B32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982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FBCB6-0876-4639-4CCA-5D0DB8942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887989-97F0-28E2-AFA9-CC0955B05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5414E09-CEC8-CDD3-C3E2-FABBC9E65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D25BC65-5BFF-C3E3-F619-DC8082D82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8516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42E2C-62A0-07DE-BCB8-B4F97E9E6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AC0809-3650-1EFE-3100-CC9553B7B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3994F0-DF43-BA94-C967-6361BFABE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636BF3-D5FA-C217-EC93-704C1D4C6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09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4EA60-33A7-B2F3-BEF5-B3B3299B6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9B31069-2425-910A-DBC7-D65036AB8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3E605E6-AC18-BB72-79E8-BF703172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F7D033-5CF9-52D9-6BC5-8700805AD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610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57F5-9074-C6AF-BC1E-F6ED15FB7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1E5884E-430D-C13A-6810-0BBDBE4EE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70F191-1ABA-B33A-B323-3B5F38F61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8C2CD7-C05A-9F89-C552-660C65284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85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2CA9-377B-3D39-4F9D-1E389309E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F389779-D954-1D1A-2344-35B603522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405F69F-0D15-0027-8583-4B25EE67E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EAAD5F-3150-220E-6938-B5BECF0C6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155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F876-F55B-D6BE-F503-B48F415EC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94314D-CF66-D192-38E5-75F741CB2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DFDDCA-9387-8C35-3F74-9BB90254B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B594ED-E831-1F56-1E38-F9028DFFE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577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02D5B-1D58-D093-6EEC-6116C7E00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EAFC25C-3D05-C4D9-E397-E6F27281A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24C592-58E0-CC68-6336-9A1AF14B5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6CE844-B91B-243E-9564-504DBA6B3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25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C6EDD-E18B-637B-6401-47A80474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E22C73-245E-5706-FFB9-42252FC26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7F5A69-17D4-890C-5B20-C1EE7483E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EEBA59-67BD-8367-7575-23269C4D8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327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8987B-6E4C-0442-3FB1-B95D5D35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C15338-E5B5-D885-C4F2-DA5D47D77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22CDDDF-8987-10A4-5645-B1477E109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A9A3EE-A8F8-B095-80EC-B8B6EA231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151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204A-2083-8B57-547D-F0DF6484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54A895-914D-BD62-8294-192F67B4F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FF70089-CECF-DCA2-2B6F-201F4BC65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1186C7-A2CC-C27F-E5CB-B995DBEB6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058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C519B-CE4B-D64D-DC28-3F8DEC03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021B5F-D8A0-6088-8FC6-721CE3186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7D6A077-0D07-E901-FAA0-202BD3D1B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8C30A2-D65B-7600-BC86-BBB7109A2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98D0B-D7ED-4377-841D-9CFDAF823F7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0814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3146C-2A82-2140-0A68-D39488B8D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F85D9BB-A322-DD42-3FC9-3801934CB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EA839C4-DC7C-D9D5-B598-F7AA3569F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6D4897-FA74-8641-C752-EEB7C2B7D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98D0B-D7ED-4377-841D-9CFDAF823F7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373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3E793-20CB-3124-711D-F789F3123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1478631-4CE1-07F8-5E9C-2DD039770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0A664C3-BDFC-C768-A772-A5DEE29B0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DCA061-8DC4-4613-855A-D663E83361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98D0B-D7ED-4377-841D-9CFDAF823F7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595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5383B-72DD-B5E0-034C-C79E9B91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7C32B58-181A-C084-218C-3DD4753B0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F39E3A9-1922-0754-BF05-DB2E3E25E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F5C7E6-E199-7016-0530-96BA28E57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005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B65C0-A9D3-986B-EBBE-88DA10F27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DE446E-DC92-32F2-5A35-8CA46C47A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AED960-758A-6384-A721-DD237CDA9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CBC701-9B3B-603F-FAA2-995F5041B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607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DA4D8-9E2B-1DD6-B683-0E4B9FCA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F9E9D9-E96C-1C3A-331C-E14A5AC7D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B1D68F-C922-66D3-0235-2E8AAFB68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D80B36-A428-3310-5E74-5818BA250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915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B04AB-72DC-B41E-05DC-6EF2E0850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1BE005A-7BFF-AC3D-DB84-7C3E7F566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7E2D706-1DD2-8C99-779B-43818162F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72E7ED-B7C6-6680-E214-4EBB518DE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8480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26B83-D3B7-A02A-6C97-2F9538E6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C97F89-E018-AE8B-107D-911504BB4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05B6ABD-8C2F-5851-BC6B-1C883879F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FD9600-C188-385E-AD47-3101A5E74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9814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1C47F-81FF-827A-DD05-DB03C2863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8C77345-B876-C47C-E26B-7373AEE92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71E901-F436-51D4-6B70-4EAB7644F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DADF14-4068-EA3E-9BEA-31B013E48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456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242B-E3FC-D633-6240-FBBAFA833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08491A5-64EE-399F-4F54-A9E7D9E87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43D1DF-90DA-F477-1241-C2C7A1978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B70A74-082B-1355-2050-5DAAAC54C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9758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B347A-F827-2ED6-454B-054D47CC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4C10A8-454C-C2B4-E342-12BDCB277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EDEA21-A176-48C8-B6CA-6B71088B6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712BF3-5388-3E6A-A7ED-D196D6338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97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1F846-C37B-A10A-757C-87DA0B50E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BE3380D-2304-37E3-DCD8-6FF176805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188376C-8081-9D77-4800-A10D011E1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139641-F881-AAAA-00A2-44830D56B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202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D8305-1C34-8155-507F-A1964959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6BBEA2D-FD8B-6BC6-347E-1A0A3CBE3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634C7B5-8EA1-2767-E8C4-E9FC37181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61EEF2-76B3-A11E-6A23-A5B584ACC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34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40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256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342CB-7A8A-2318-F720-A54AD2579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D62D67C-9F0C-4D73-D2A2-95C3967DC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0C4EEE3-0F72-5811-E8A4-4CFA91528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2226F7-6AFF-9A53-E245-C8742D6BF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138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AF117-E9C6-A8C5-6719-B67F48AB4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184CDD-0B06-720E-AC40-E1FB2A854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0603EED-6C3E-154A-929C-30FCF8767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A70D1E-FE2A-2BDB-AFB4-F87146538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57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F890C-4FB6-6844-875E-640C13AAB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F1FB3C-F4E2-7547-BEDD-5B9B4D64F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5E523D-B6D5-E547-BCB5-B3394119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E35D11-EAD7-264F-85BB-730228BE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F88A3D-CEA1-2B48-8214-2266C0E1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251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77D2A-F453-7A4A-9F43-D57265FC8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45286B9-3DDE-4F4B-896E-024210685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5A8A30-A9BE-F240-AAB8-19DA6E35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296EA9-7595-1D48-A211-B8EE18A0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EDA6E7-F768-7B44-B442-DBF2F3362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13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F77F258-B077-014C-84B4-438B7E9CE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988F8C6-09E0-4344-8507-203B1FCBC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9D931C-B3BD-134C-9E48-A44460FC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E7AA43-6459-624D-8DA1-166646AB2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2CF00E-0ED5-1547-9868-965A52FB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02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CC70E-2356-C24E-A1DB-E3780F1D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43AF8C-6265-674B-85EA-05C2A06C5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9073B1-0A3D-3948-B68F-778FB104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35F1EA-8AE3-A34A-BEF7-EE1126AD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E78BD-08B5-4C4B-BFDB-B7DBFDE7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70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3404C-37BB-E549-A5E6-3689ACB3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BC4DF1-41A3-A14F-902B-8A0FD6AC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ED4DBF-CA6D-B849-B89D-D14D8717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94F382-D4A2-034F-9A92-BFD7F3CA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D0DDD5-7A7C-BA48-9FD9-D2F72DD86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39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A485-4766-4E4C-96EF-0392B79E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4A2145-82C8-2D4C-ADA4-96CAAED0F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FC2272-D2BF-AE4C-A957-4618D5F7D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11BEB0-3202-FE49-92DB-DD92D49D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BFDA0D-D4D7-B442-AE16-69711D59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C04E16-BEC4-544F-AE14-46285AFE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67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136DD-57DE-D647-8C29-B5CE74F7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503D22-2DA8-014F-9AA4-E18EF549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50A234-9160-A34E-8C4A-60B84DD1E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50EB9D7-C6AF-B940-ACE4-E806435FC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DCB5682-C1EB-8342-9BA7-20ED3EC83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030B429-D8D9-E34B-B714-780BF06C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B75A202-54D9-8B4B-A7D3-52A6F64B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42C160-DE8D-CB40-BAD6-9EB27BE8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09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51E8D-8716-AC4A-995E-ABB3EFF3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694421C-4CE4-F04C-8559-346AFE57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ABACF6-6866-084A-9D44-2BA4617B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917FEC-809B-D94B-A4C0-8F1CEE9E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58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6583678-6739-E546-AD6A-E6B08D68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E9C2B7-03E5-3041-AF14-6E13EB5C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CBD616-328B-224D-8DDF-DF55EF5B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73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0CE93-88C4-E049-9AE8-D6A9EC00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E89347-ED1B-EA4B-97BF-C58B87A2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73A938-92F4-B442-9523-E490A5796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86A087-4BD3-D945-97C1-4A58165E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71705D-3D64-0246-A6FA-10EA40D0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7D3A25-3DA6-2C4B-9E3F-2D90DE73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05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7F925-C0D2-4444-976A-4DF9457C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A26FD79-AE76-FC4E-B524-30E64B08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3C83B1-6A2F-5E41-A149-3CEBE9944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DEA3E7-3083-2A4E-A331-016D48393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355D10-17C9-E747-B3EF-A931161E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AD56932-F573-4741-A901-8D53F9A6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41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C00D73E-2141-1D4B-9CD1-8D410946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269F37-4388-1F40-81FA-1AD7F49BB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12FE17-C61D-254A-97E5-5E9E8630C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824B0-9F36-AF4B-AADE-798CD2F46CF3}" type="datetimeFigureOut">
              <a:rPr lang="nl-NL" smtClean="0"/>
              <a:t>2-6-2026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6441FD-92EF-F84A-B210-362552058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19E01F-8E7B-C54A-B3F6-85B6BC1BD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009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1.emf"/><Relationship Id="rId12" Type="http://schemas.openxmlformats.org/officeDocument/2006/relationships/image" Target="../media/image30.emf"/><Relationship Id="rId17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29.emf"/><Relationship Id="rId5" Type="http://schemas.openxmlformats.org/officeDocument/2006/relationships/image" Target="../media/image19.emf"/><Relationship Id="rId15" Type="http://schemas.openxmlformats.org/officeDocument/2006/relationships/image" Target="../media/image33.png"/><Relationship Id="rId10" Type="http://schemas.openxmlformats.org/officeDocument/2006/relationships/image" Target="../media/image28.emf"/><Relationship Id="rId4" Type="http://schemas.openxmlformats.org/officeDocument/2006/relationships/image" Target="../media/image26.png"/><Relationship Id="rId9" Type="http://schemas.openxmlformats.org/officeDocument/2006/relationships/image" Target="../media/image27.emf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emf"/><Relationship Id="rId7" Type="http://schemas.openxmlformats.org/officeDocument/2006/relationships/image" Target="../media/image30.emf"/><Relationship Id="rId12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png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6.emf"/><Relationship Id="rId3" Type="http://schemas.openxmlformats.org/officeDocument/2006/relationships/image" Target="../media/image35.emf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image" Target="../media/image18.emf"/><Relationship Id="rId9" Type="http://schemas.openxmlformats.org/officeDocument/2006/relationships/image" Target="../media/image31.png"/><Relationship Id="rId1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6.emf"/><Relationship Id="rId3" Type="http://schemas.openxmlformats.org/officeDocument/2006/relationships/image" Target="../media/image35.emf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5" Type="http://schemas.openxmlformats.org/officeDocument/2006/relationships/image" Target="../media/image41.png"/><Relationship Id="rId10" Type="http://schemas.openxmlformats.org/officeDocument/2006/relationships/image" Target="../media/image32.png"/><Relationship Id="rId4" Type="http://schemas.openxmlformats.org/officeDocument/2006/relationships/image" Target="../media/image18.emf"/><Relationship Id="rId9" Type="http://schemas.openxmlformats.org/officeDocument/2006/relationships/image" Target="../media/image31.png"/><Relationship Id="rId1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6.emf"/><Relationship Id="rId3" Type="http://schemas.openxmlformats.org/officeDocument/2006/relationships/image" Target="../media/image35.emf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17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5" Type="http://schemas.openxmlformats.org/officeDocument/2006/relationships/image" Target="../media/image43.png"/><Relationship Id="rId10" Type="http://schemas.openxmlformats.org/officeDocument/2006/relationships/image" Target="../media/image32.png"/><Relationship Id="rId4" Type="http://schemas.openxmlformats.org/officeDocument/2006/relationships/image" Target="../media/image18.emf"/><Relationship Id="rId9" Type="http://schemas.openxmlformats.org/officeDocument/2006/relationships/image" Target="../media/image31.png"/><Relationship Id="rId1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6.emf"/><Relationship Id="rId3" Type="http://schemas.openxmlformats.org/officeDocument/2006/relationships/image" Target="../media/image35.emf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5" Type="http://schemas.openxmlformats.org/officeDocument/2006/relationships/image" Target="../media/image45.emf"/><Relationship Id="rId10" Type="http://schemas.openxmlformats.org/officeDocument/2006/relationships/image" Target="../media/image32.png"/><Relationship Id="rId4" Type="http://schemas.openxmlformats.org/officeDocument/2006/relationships/image" Target="../media/image18.emf"/><Relationship Id="rId9" Type="http://schemas.openxmlformats.org/officeDocument/2006/relationships/image" Target="../media/image31.png"/><Relationship Id="rId1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7.emf"/><Relationship Id="rId3" Type="http://schemas.openxmlformats.org/officeDocument/2006/relationships/image" Target="../media/image35.emf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17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5" Type="http://schemas.openxmlformats.org/officeDocument/2006/relationships/image" Target="../media/image47.png"/><Relationship Id="rId10" Type="http://schemas.openxmlformats.org/officeDocument/2006/relationships/image" Target="../media/image32.png"/><Relationship Id="rId4" Type="http://schemas.openxmlformats.org/officeDocument/2006/relationships/image" Target="../media/image18.emf"/><Relationship Id="rId9" Type="http://schemas.openxmlformats.org/officeDocument/2006/relationships/image" Target="../media/image31.png"/><Relationship Id="rId1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7.emf"/><Relationship Id="rId18" Type="http://schemas.openxmlformats.org/officeDocument/2006/relationships/image" Target="../media/image51.jpeg"/><Relationship Id="rId3" Type="http://schemas.openxmlformats.org/officeDocument/2006/relationships/image" Target="../media/image35.emf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5" Type="http://schemas.openxmlformats.org/officeDocument/2006/relationships/image" Target="../media/image48.emf"/><Relationship Id="rId10" Type="http://schemas.openxmlformats.org/officeDocument/2006/relationships/image" Target="../media/image32.png"/><Relationship Id="rId4" Type="http://schemas.openxmlformats.org/officeDocument/2006/relationships/image" Target="../media/image18.emf"/><Relationship Id="rId9" Type="http://schemas.openxmlformats.org/officeDocument/2006/relationships/image" Target="../media/image31.png"/><Relationship Id="rId1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5.emf"/><Relationship Id="rId3" Type="http://schemas.openxmlformats.org/officeDocument/2006/relationships/image" Target="../media/image18.emf"/><Relationship Id="rId7" Type="http://schemas.openxmlformats.org/officeDocument/2006/relationships/image" Target="../media/image30.emf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png"/><Relationship Id="rId5" Type="http://schemas.openxmlformats.org/officeDocument/2006/relationships/image" Target="../media/image28.emf"/><Relationship Id="rId15" Type="http://schemas.openxmlformats.org/officeDocument/2006/relationships/image" Target="../media/image52.png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Relationship Id="rId1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8.emf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7.emf"/><Relationship Id="rId5" Type="http://schemas.openxmlformats.org/officeDocument/2006/relationships/image" Target="../media/image29.emf"/><Relationship Id="rId15" Type="http://schemas.openxmlformats.org/officeDocument/2006/relationships/image" Target="../media/image2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.emf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54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.emf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56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12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58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69.png"/><Relationship Id="rId7" Type="http://schemas.openxmlformats.org/officeDocument/2006/relationships/image" Target="../media/image63.png"/><Relationship Id="rId12" Type="http://schemas.openxmlformats.org/officeDocument/2006/relationships/image" Target="../media/image31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30.emf"/><Relationship Id="rId24" Type="http://schemas.openxmlformats.org/officeDocument/2006/relationships/image" Target="../media/image72.png"/><Relationship Id="rId5" Type="http://schemas.openxmlformats.org/officeDocument/2006/relationships/image" Target="../media/image61.png"/><Relationship Id="rId15" Type="http://schemas.openxmlformats.org/officeDocument/2006/relationships/image" Target="../media/image34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29.emf"/><Relationship Id="rId19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supportdesk@2service.nl" TargetMode="External"/><Relationship Id="rId13" Type="http://schemas.openxmlformats.org/officeDocument/2006/relationships/image" Target="../media/image84.emf"/><Relationship Id="rId3" Type="http://schemas.openxmlformats.org/officeDocument/2006/relationships/image" Target="../media/image79.emf"/><Relationship Id="rId7" Type="http://schemas.openxmlformats.org/officeDocument/2006/relationships/hyperlink" Target="mailto:k.hubbers@2service.nl" TargetMode="External"/><Relationship Id="rId12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.vonrotz@2service.nl" TargetMode="External"/><Relationship Id="rId11" Type="http://schemas.openxmlformats.org/officeDocument/2006/relationships/image" Target="../media/image82.png"/><Relationship Id="rId5" Type="http://schemas.microsoft.com/office/2007/relationships/hdphoto" Target="../media/hdphoto1.wdp"/><Relationship Id="rId10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hyperlink" Target="mailto:p.chaves@2service.n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m.celebi@2service.nl" TargetMode="External"/><Relationship Id="rId13" Type="http://schemas.openxmlformats.org/officeDocument/2006/relationships/image" Target="../media/image87.png"/><Relationship Id="rId3" Type="http://schemas.openxmlformats.org/officeDocument/2006/relationships/image" Target="../media/image85.emf"/><Relationship Id="rId7" Type="http://schemas.openxmlformats.org/officeDocument/2006/relationships/hyperlink" Target="mailto:p.bekkers@2service.nl" TargetMode="External"/><Relationship Id="rId12" Type="http://schemas.openxmlformats.org/officeDocument/2006/relationships/image" Target="../media/image83.png"/><Relationship Id="rId2" Type="http://schemas.openxmlformats.org/officeDocument/2006/relationships/image" Target="../media/image79.emf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pportdesk@2service.nl" TargetMode="External"/><Relationship Id="rId11" Type="http://schemas.openxmlformats.org/officeDocument/2006/relationships/image" Target="../media/image86.png"/><Relationship Id="rId5" Type="http://schemas.openxmlformats.org/officeDocument/2006/relationships/hyperlink" Target="mailto:k.hubbers@2service.nl" TargetMode="External"/><Relationship Id="rId15" Type="http://schemas.openxmlformats.org/officeDocument/2006/relationships/image" Target="../media/image88.png"/><Relationship Id="rId10" Type="http://schemas.openxmlformats.org/officeDocument/2006/relationships/image" Target="../media/image82.png"/><Relationship Id="rId4" Type="http://schemas.openxmlformats.org/officeDocument/2006/relationships/hyperlink" Target="mailto:m.vonrotz@2service.nl" TargetMode="External"/><Relationship Id="rId9" Type="http://schemas.openxmlformats.org/officeDocument/2006/relationships/hyperlink" Target="mailto:j.vernes@2service.nl" TargetMode="External"/><Relationship Id="rId14" Type="http://schemas.openxmlformats.org/officeDocument/2006/relationships/image" Target="../media/image8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a.slavova@2service.at" TargetMode="External"/><Relationship Id="rId13" Type="http://schemas.openxmlformats.org/officeDocument/2006/relationships/image" Target="../media/image62.png"/><Relationship Id="rId3" Type="http://schemas.openxmlformats.org/officeDocument/2006/relationships/image" Target="../media/image79.emf"/><Relationship Id="rId7" Type="http://schemas.openxmlformats.org/officeDocument/2006/relationships/hyperlink" Target="mailto:e.vendegh@2service.at" TargetMode="External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.trepkova@2service.at" TargetMode="External"/><Relationship Id="rId11" Type="http://schemas.openxmlformats.org/officeDocument/2006/relationships/image" Target="../media/image84.emf"/><Relationship Id="rId5" Type="http://schemas.openxmlformats.org/officeDocument/2006/relationships/hyperlink" Target="mailto:d.graaf@2service.at" TargetMode="External"/><Relationship Id="rId15" Type="http://schemas.openxmlformats.org/officeDocument/2006/relationships/image" Target="../media/image74.png"/><Relationship Id="rId10" Type="http://schemas.openxmlformats.org/officeDocument/2006/relationships/image" Target="../media/image91.png"/><Relationship Id="rId4" Type="http://schemas.openxmlformats.org/officeDocument/2006/relationships/image" Target="../media/image90.emf"/><Relationship Id="rId9" Type="http://schemas.openxmlformats.org/officeDocument/2006/relationships/hyperlink" Target="mailto:a.mizia@2service.at" TargetMode="External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9.emf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.safawi@2service.se" TargetMode="External"/><Relationship Id="rId5" Type="http://schemas.openxmlformats.org/officeDocument/2006/relationships/hyperlink" Target="mailto:y.safawi@2service.se" TargetMode="External"/><Relationship Id="rId10" Type="http://schemas.openxmlformats.org/officeDocument/2006/relationships/image" Target="../media/image77.png"/><Relationship Id="rId4" Type="http://schemas.openxmlformats.org/officeDocument/2006/relationships/image" Target="../media/image90.emf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9.em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hyperlink" Target="mailto:k.zolnierowicz@2service.pl" TargetMode="External"/><Relationship Id="rId4" Type="http://schemas.openxmlformats.org/officeDocument/2006/relationships/hyperlink" Target="mailto:s.piatkowiak@2service.pl" TargetMode="External"/><Relationship Id="rId9" Type="http://schemas.openxmlformats.org/officeDocument/2006/relationships/image" Target="../media/image9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8.emf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12" Type="http://schemas.openxmlformats.org/officeDocument/2006/relationships/image" Target="../media/image45.emf"/><Relationship Id="rId17" Type="http://schemas.openxmlformats.org/officeDocument/2006/relationships/image" Target="../media/image2.em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7.emf"/><Relationship Id="rId5" Type="http://schemas.openxmlformats.org/officeDocument/2006/relationships/image" Target="../media/image29.emf"/><Relationship Id="rId15" Type="http://schemas.openxmlformats.org/officeDocument/2006/relationships/image" Target="../media/image98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Relationship Id="rId1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8.emf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5.emf"/><Relationship Id="rId3" Type="http://schemas.openxmlformats.org/officeDocument/2006/relationships/image" Target="../media/image35.emf"/><Relationship Id="rId7" Type="http://schemas.openxmlformats.org/officeDocument/2006/relationships/image" Target="../media/image30.emf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png"/><Relationship Id="rId5" Type="http://schemas.openxmlformats.org/officeDocument/2006/relationships/image" Target="../media/image28.emf"/><Relationship Id="rId15" Type="http://schemas.openxmlformats.org/officeDocument/2006/relationships/image" Target="../media/image99.jpeg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Relationship Id="rId1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fif"/><Relationship Id="rId2" Type="http://schemas.openxmlformats.org/officeDocument/2006/relationships/image" Target="../media/image107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8.emf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7.emf"/><Relationship Id="rId5" Type="http://schemas.openxmlformats.org/officeDocument/2006/relationships/image" Target="../media/image29.emf"/><Relationship Id="rId15" Type="http://schemas.openxmlformats.org/officeDocument/2006/relationships/image" Target="../media/image111.png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Relationship Id="rId14" Type="http://schemas.openxmlformats.org/officeDocument/2006/relationships/hyperlink" Target="https://www.mobileparts.shop/en/clickview/1/samsung/835/galaxy-s21/30826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7.jpg"/><Relationship Id="rId4" Type="http://schemas.openxmlformats.org/officeDocument/2006/relationships/hyperlink" Target="https://online.flippingbook.com/view/625318527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3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24.png"/><Relationship Id="rId9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D74D66D-291E-3B47-8932-DF51128117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2C6F726-7969-AD4E-9EC8-9632F12B79F6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8D7578C-2473-4F47-8902-5BF15217214A}"/>
              </a:ext>
            </a:extLst>
          </p:cNvPr>
          <p:cNvSpPr txBox="1">
            <a:spLocks/>
          </p:cNvSpPr>
          <p:nvPr/>
        </p:nvSpPr>
        <p:spPr>
          <a:xfrm>
            <a:off x="2917945" y="708562"/>
            <a:ext cx="6215231" cy="1145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Company </a:t>
            </a:r>
            <a:r>
              <a:rPr lang="nl-NL" b="1" spc="300" dirty="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presentation</a:t>
            </a:r>
            <a:br>
              <a:rPr lang="nl-NL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</a:br>
            <a:r>
              <a:rPr lang="nl-NL" sz="1800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(repair shops)</a:t>
            </a:r>
            <a:endParaRPr lang="nl-NL" b="1" spc="300" dirty="0">
              <a:solidFill>
                <a:schemeClr val="bg1"/>
              </a:solidFill>
              <a:latin typeface="Qanelas Soft Bold" pitchFamily="2" charset="77"/>
              <a:ea typeface="Roboto Slab" pitchFamily="2" charset="0"/>
            </a:endParaRPr>
          </a:p>
        </p:txBody>
      </p:sp>
      <p:sp>
        <p:nvSpPr>
          <p:cNvPr id="2" name="AutoShape 2" descr="Save">
            <a:extLst>
              <a:ext uri="{FF2B5EF4-FFF2-40B4-BE49-F238E27FC236}">
                <a16:creationId xmlns:a16="http://schemas.microsoft.com/office/drawing/2014/main" id="{3F451E8F-D964-32C9-A83B-6BC9DC3075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939212"/>
            <a:ext cx="1642188" cy="16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A5D3FD79-3A3C-E9A0-8446-A3ED7A6FE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789" y="2976747"/>
            <a:ext cx="4896782" cy="105072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AC2ABEA-80E2-3E5C-F8C8-6BB5B881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9793AB-470E-D6B9-78C7-8D8FB1568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160" y="6194591"/>
            <a:ext cx="1455791" cy="379772"/>
          </a:xfrm>
          <a:prstGeom prst="rect">
            <a:avLst/>
          </a:prstGeom>
        </p:spPr>
      </p:pic>
      <p:pic>
        <p:nvPicPr>
          <p:cNvPr id="13" name="Picture 4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880F577A-2D03-7892-1DFB-2D91A7126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748" y="6207494"/>
            <a:ext cx="1317941" cy="34398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24BD7D5-D219-9F71-1153-B5384E880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870" y="6218935"/>
            <a:ext cx="1317942" cy="38088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DBE788D-7526-98F7-D232-7827D67A0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202" y="6217771"/>
            <a:ext cx="1317941" cy="38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11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23739-FA2C-0A6B-23A0-88D58F248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2E79394-A425-352D-C83C-FA8DC8F5A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090" y="3026510"/>
            <a:ext cx="3592800" cy="288065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8DF2FCE-A29D-FF57-228D-B67DFD60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538" y="768888"/>
            <a:ext cx="3592800" cy="2880656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64975E07-56DB-AF55-A69E-F93CDD230350}"/>
              </a:ext>
            </a:extLst>
          </p:cNvPr>
          <p:cNvSpPr txBox="1">
            <a:spLocks/>
          </p:cNvSpPr>
          <p:nvPr/>
        </p:nvSpPr>
        <p:spPr>
          <a:xfrm>
            <a:off x="2366114" y="1638878"/>
            <a:ext cx="9329357" cy="475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24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540154-5C53-4D12-C829-B7B4A77CEDD4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6C5642F-27E2-58D8-78AB-E465901FAB61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 dirty="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Webshops (III)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989706B-06BF-076F-B633-C6E187C98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74" y="12506901"/>
            <a:ext cx="2635200" cy="21599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64B31BB-BED0-8411-7E58-5AB545432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235" y="9528775"/>
            <a:ext cx="2692800" cy="21590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6DC55C8-E0F2-C3C1-5178-4A9E71C2B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495" y="11045268"/>
            <a:ext cx="2545200" cy="21588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AEA7BCE-7910-10AD-89E3-5A0336877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812" y="8368246"/>
            <a:ext cx="2563200" cy="216041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4AF2254F-38DB-7970-63C2-648E50DEE183}"/>
              </a:ext>
            </a:extLst>
          </p:cNvPr>
          <p:cNvSpPr txBox="1"/>
          <p:nvPr/>
        </p:nvSpPr>
        <p:spPr>
          <a:xfrm>
            <a:off x="2020191" y="14675411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2015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B2639FF-DE2E-00EB-2BD4-53065A61E2F6}"/>
              </a:ext>
            </a:extLst>
          </p:cNvPr>
          <p:cNvSpPr txBox="1"/>
          <p:nvPr/>
        </p:nvSpPr>
        <p:spPr>
          <a:xfrm>
            <a:off x="4577152" y="1170302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2013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80468A6-7BB1-1712-98F2-A4F98A26C1A9}"/>
              </a:ext>
            </a:extLst>
          </p:cNvPr>
          <p:cNvSpPr txBox="1"/>
          <p:nvPr/>
        </p:nvSpPr>
        <p:spPr>
          <a:xfrm>
            <a:off x="7037291" y="13248309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2023 / 20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541498F-6825-662E-9ED1-E8CFB05D3C28}"/>
              </a:ext>
            </a:extLst>
          </p:cNvPr>
          <p:cNvSpPr txBox="1"/>
          <p:nvPr/>
        </p:nvSpPr>
        <p:spPr>
          <a:xfrm>
            <a:off x="9613452" y="1057811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2019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2A550C57-0A3D-DBA4-7815-2C15A492EE41}"/>
              </a:ext>
            </a:extLst>
          </p:cNvPr>
          <p:cNvSpPr txBox="1">
            <a:spLocks/>
          </p:cNvSpPr>
          <p:nvPr/>
        </p:nvSpPr>
        <p:spPr>
          <a:xfrm>
            <a:off x="5341153" y="1625136"/>
            <a:ext cx="6850847" cy="408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SamsungSelfRepair.shop</a:t>
            </a:r>
            <a:endParaRPr lang="nl-NL" sz="2000" b="1" kern="100" dirty="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GB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B2C self-repair shop (smartphone/tablet/notebook) </a:t>
            </a:r>
            <a:br>
              <a:rPr lang="en-GB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for 20 European countries</a:t>
            </a:r>
            <a:endParaRPr lang="nl-NL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US" b="1" dirty="0">
                <a:solidFill>
                  <a:schemeClr val="accent1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Winner of Samsung’s RFP </a:t>
            </a:r>
            <a:r>
              <a:rPr lang="en-US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 2022 </a:t>
            </a:r>
            <a:br>
              <a:rPr lang="en-US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(selected from over 10 distributors)</a:t>
            </a:r>
          </a:p>
          <a:p>
            <a:pPr marL="914400" lvl="2" indent="0">
              <a:lnSpc>
                <a:spcPct val="107000"/>
              </a:lnSpc>
              <a:buNone/>
            </a:pPr>
            <a:endParaRPr lang="nl-NL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BuybackLCD.com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Buyback service for broken displays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B2B</a:t>
            </a:r>
            <a:endParaRPr lang="nl-NL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3D19D9D-2AC4-D667-4EDF-E300570E8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59191" y="3999774"/>
            <a:ext cx="1218967" cy="121896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E9AD8F-DD7B-288B-53C0-C1C7C7E51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02123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64EF81F-84BD-F15A-07BA-17C63AE27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82198" y="3999774"/>
            <a:ext cx="1218967" cy="121896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7BA33B9-FB20-5D73-FF60-08C2317968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76789" y="3999774"/>
            <a:ext cx="1218967" cy="1218967"/>
          </a:xfrm>
          <a:prstGeom prst="rect">
            <a:avLst/>
          </a:prstGeom>
        </p:spPr>
      </p:pic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8E343149-5B17-6A93-4EDD-34922911BE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6225" y="2421093"/>
            <a:ext cx="2376000" cy="3369725"/>
          </a:xfrm>
          <a:prstGeom prst="rect">
            <a:avLst/>
          </a:prstGeom>
        </p:spPr>
      </p:pic>
      <p:pic>
        <p:nvPicPr>
          <p:cNvPr id="25" name="Afbeelding 24" descr="Afbeelding met naald&#10;&#10;Automatisch gegenereerde beschrijving">
            <a:extLst>
              <a:ext uri="{FF2B5EF4-FFF2-40B4-BE49-F238E27FC236}">
                <a16:creationId xmlns:a16="http://schemas.microsoft.com/office/drawing/2014/main" id="{1472FC2D-3F86-4848-C038-432C0A5E41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84591" y="2095284"/>
            <a:ext cx="2725568" cy="3865492"/>
          </a:xfrm>
          <a:prstGeom prst="rect">
            <a:avLst/>
          </a:prstGeom>
        </p:spPr>
      </p:pic>
      <p:pic>
        <p:nvPicPr>
          <p:cNvPr id="26" name="Afbeelding 25" descr="Afbeelding met kabel, licht&#10;&#10;Automatisch gegenereerde beschrijving">
            <a:extLst>
              <a:ext uri="{FF2B5EF4-FFF2-40B4-BE49-F238E27FC236}">
                <a16:creationId xmlns:a16="http://schemas.microsoft.com/office/drawing/2014/main" id="{B49E6307-53A4-D12B-C578-29167F50A7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15573" y="1901034"/>
            <a:ext cx="2789815" cy="3956611"/>
          </a:xfrm>
          <a:prstGeom prst="rect">
            <a:avLst/>
          </a:prstGeom>
        </p:spPr>
      </p:pic>
      <p:pic>
        <p:nvPicPr>
          <p:cNvPr id="27" name="Afbeelding 26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D90E3C60-E3E5-F7D2-A212-8FF67C0C7B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786272" y="1988011"/>
            <a:ext cx="2725566" cy="3865492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F93F9132-C023-F2E2-0D3E-EC94D2C8FFAD}"/>
              </a:ext>
            </a:extLst>
          </p:cNvPr>
          <p:cNvSpPr txBox="1"/>
          <p:nvPr/>
        </p:nvSpPr>
        <p:spPr>
          <a:xfrm>
            <a:off x="14466278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22A0314-4420-BEA9-888D-3FDA39F16AF3}"/>
              </a:ext>
            </a:extLst>
          </p:cNvPr>
          <p:cNvSpPr txBox="1"/>
          <p:nvPr/>
        </p:nvSpPr>
        <p:spPr>
          <a:xfrm>
            <a:off x="17849974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F37518D-AAA9-221A-0473-F712C4AB622A}"/>
              </a:ext>
            </a:extLst>
          </p:cNvPr>
          <p:cNvSpPr txBox="1"/>
          <p:nvPr/>
        </p:nvSpPr>
        <p:spPr>
          <a:xfrm>
            <a:off x="22676912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516F358C-58C1-CA84-F5C4-23AB2243A66C}"/>
              </a:ext>
            </a:extLst>
          </p:cNvPr>
          <p:cNvSpPr txBox="1"/>
          <p:nvPr/>
        </p:nvSpPr>
        <p:spPr>
          <a:xfrm>
            <a:off x="27424497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F53AD9-DF6E-7E2C-87EB-95A8B508DE8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1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C4648-F395-060E-7D49-DDFFCEB3D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EB7E9E29-1E21-BD16-7D92-86CB8414070E}"/>
              </a:ext>
            </a:extLst>
          </p:cNvPr>
          <p:cNvSpPr/>
          <p:nvPr/>
        </p:nvSpPr>
        <p:spPr>
          <a:xfrm>
            <a:off x="-298708" y="-91030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7854A9-2CDE-84F8-0106-0D065627CAEF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AB721DB-9F3E-DB60-7C01-4C306157E0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242290" y="-977943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0F1D6D89-D318-ABB4-B6A4-95F9383C1D66}"/>
              </a:ext>
            </a:extLst>
          </p:cNvPr>
          <p:cNvSpPr txBox="1">
            <a:spLocks/>
          </p:cNvSpPr>
          <p:nvPr/>
        </p:nvSpPr>
        <p:spPr>
          <a:xfrm>
            <a:off x="2020191" y="1561338"/>
            <a:ext cx="6850847" cy="408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b="1" u="sng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Top-notch quality</a:t>
            </a:r>
            <a:r>
              <a:rPr lang="en-GB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across all 4 categories</a:t>
            </a:r>
            <a:endParaRPr lang="nl-NL" b="1" kern="100" dirty="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A69ADC-12BD-DC80-7D1B-B4578B62D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530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7227A9-26AE-C85E-F3A4-D37BE9965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187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E388A0C-6A7C-F10D-85CB-074EC00B9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249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260893D-200D-F43D-106B-B27CC2534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0322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75DD03B4-E975-D9FB-7B87-18E54E30F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7564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7FDF3683-E1DB-2E67-F30C-E7B60D9014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4642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9F7574EA-5165-B0BB-A588-838E2ECE49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6637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311F35E4-DE2C-3E72-7F9F-A39A4D9290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9805" y="2753833"/>
            <a:ext cx="2185583" cy="3099669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87CD7722-04BC-2F8F-6C6B-C17BB5D61B20}"/>
              </a:ext>
            </a:extLst>
          </p:cNvPr>
          <p:cNvSpPr txBox="1"/>
          <p:nvPr/>
        </p:nvSpPr>
        <p:spPr>
          <a:xfrm>
            <a:off x="2817617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 b="1" dirty="0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1FF5D37-3552-CE19-424A-5D3FC750BF23}"/>
              </a:ext>
            </a:extLst>
          </p:cNvPr>
          <p:cNvSpPr txBox="1"/>
          <p:nvPr/>
        </p:nvSpPr>
        <p:spPr>
          <a:xfrm>
            <a:off x="5101038" y="548514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 b="1" dirty="0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A2AA33EF-2442-5661-911F-9CA34FDB8950}"/>
              </a:ext>
            </a:extLst>
          </p:cNvPr>
          <p:cNvSpPr txBox="1"/>
          <p:nvPr/>
        </p:nvSpPr>
        <p:spPr>
          <a:xfrm>
            <a:off x="7796963" y="5485141"/>
            <a:ext cx="67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FB37458-A873-4090-4A80-1F26CAD29DFB}"/>
              </a:ext>
            </a:extLst>
          </p:cNvPr>
          <p:cNvSpPr txBox="1"/>
          <p:nvPr/>
        </p:nvSpPr>
        <p:spPr>
          <a:xfrm>
            <a:off x="9838030" y="5484171"/>
            <a:ext cx="96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F55024-6426-D520-D710-8F3BCC7CD483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43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64AC-5BD9-281F-6760-41F60ADD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057FC40-964B-F709-E2BC-74EDB15519AF}"/>
              </a:ext>
            </a:extLst>
          </p:cNvPr>
          <p:cNvSpPr/>
          <p:nvPr/>
        </p:nvSpPr>
        <p:spPr>
          <a:xfrm>
            <a:off x="-1000" y="0"/>
            <a:ext cx="2036826" cy="6858000"/>
          </a:xfrm>
          <a:prstGeom prst="rect">
            <a:avLst/>
          </a:prstGeom>
          <a:solidFill>
            <a:srgbClr val="3C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33205D-8E64-4910-2425-B7B64986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D7DFBC1A-B802-450E-0A14-480F940CD5DA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5BF951-53F6-51E6-FCBC-D2ED343FE1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8C1A28-16B1-5978-261A-98CDF8516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D59F1F6-3D8D-9802-1B8B-7695D6F0B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D8F41D-DE2E-6EB6-263A-412750DB1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ED3DD5A-51C0-4168-0707-EA5D30756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2F6EA293-C95E-EC9C-DD7F-D934EC7D1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EB884FC0-C44F-E410-7488-79242A037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34EB1A4A-B210-FD5C-3C56-A3EC08E724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C9C6659D-9B68-CC3D-753C-7D3A5A6C53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C9D88104-F608-BC30-04F5-5EEEA1A4AB35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1D30C731-8539-E7CB-0533-AA6A398D2391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519B0792-12E0-BDAE-DF6C-7BB5879E53A9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559A93D-E929-0098-988E-80C8260CA1BE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D20DEF1-A337-B356-F725-10711ADDAA56}"/>
              </a:ext>
            </a:extLst>
          </p:cNvPr>
          <p:cNvSpPr txBox="1"/>
          <p:nvPr/>
        </p:nvSpPr>
        <p:spPr>
          <a:xfrm>
            <a:off x="1550855" y="1455008"/>
            <a:ext cx="10134326" cy="1131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Mobile parts</a:t>
            </a:r>
            <a:br>
              <a:rPr lang="en-GB" sz="2000" b="1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r>
              <a:rPr lang="en-GB" sz="2000" b="1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5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authorizations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,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13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brands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 total</a:t>
            </a:r>
            <a:b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</a:b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Mobile parts assortment includes displays and 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a large variation of 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small parts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2BCABE-9CDF-4E6E-04B9-9E26915066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449" y="607781"/>
            <a:ext cx="673100" cy="64770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84E2D451-F72F-74AE-999C-C610B4EDFC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326" y="7063371"/>
            <a:ext cx="635000" cy="673100"/>
          </a:xfrm>
          <a:prstGeom prst="rect">
            <a:avLst/>
          </a:prstGeom>
        </p:spPr>
      </p:pic>
      <p:pic>
        <p:nvPicPr>
          <p:cNvPr id="37" name="Afbeelding 36" descr="Afbeelding met tekst, software, Multimediasoftware, Computerpictogram&#10;&#10;Automatisch gegenereerde beschrijving">
            <a:extLst>
              <a:ext uri="{FF2B5EF4-FFF2-40B4-BE49-F238E27FC236}">
                <a16:creationId xmlns:a16="http://schemas.microsoft.com/office/drawing/2014/main" id="{38E20B25-253A-9311-98AC-C9397D32422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r="21912"/>
          <a:stretch>
            <a:fillRect/>
          </a:stretch>
        </p:blipFill>
        <p:spPr>
          <a:xfrm>
            <a:off x="2566989" y="2820868"/>
            <a:ext cx="9625012" cy="2944370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FE0C1810-CEF8-29CF-7B1D-FB4DF7EBB6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2800" y="2739149"/>
            <a:ext cx="7772400" cy="16343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F03FC4-00CE-1B54-02D6-2DF028E674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95178" y="5801228"/>
            <a:ext cx="1874166" cy="66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6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D9CB8-E2FC-27A9-E283-C9DFF9927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11BBBDB-9F62-5929-A9B3-B0EA4A892D43}"/>
              </a:ext>
            </a:extLst>
          </p:cNvPr>
          <p:cNvSpPr/>
          <p:nvPr/>
        </p:nvSpPr>
        <p:spPr>
          <a:xfrm>
            <a:off x="-1" y="-1"/>
            <a:ext cx="2041451" cy="6858001"/>
          </a:xfrm>
          <a:prstGeom prst="rect">
            <a:avLst/>
          </a:prstGeom>
          <a:solidFill>
            <a:srgbClr val="3C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3F9B34B-CEB8-D675-FECD-FA232F8026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36A8BC19-D909-3727-86B4-81D863B1EA76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 dirty="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 dirty="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D97FD54-F9F1-2365-A5F2-2219CFBCC6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CCA2856-B563-682A-7EA2-59F1358AA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0F21A0-88C3-6818-93A1-213A60CA1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6984DA-BEDE-5080-50BE-8B0D5ED0E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BAE3E95-9CF6-32C3-D9FE-E316CEB4B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5FF9A99D-ABF0-553C-4333-776E67F71D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344D4AA7-5E24-6988-E479-0833E04ABA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0D1E3E54-DE4C-75E8-5B94-32878D997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C4CE2871-D0D1-E241-A0A3-078B6D6AD1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D0FF24E2-5DF9-F8BE-0256-D26E766F0774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6AB211CA-4EEE-97F8-0002-FC8E5B33CB8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309EC79A-5B84-AC59-24C4-D7325A0F8FF2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20925B8-E86C-F758-655E-C8EAA6496D5F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ECB4F984-DB81-7243-DDD8-243DD2F473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817" y="607781"/>
            <a:ext cx="673100" cy="64770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1C59F47-F975-0F7E-9654-221120D3DA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326" y="7063371"/>
            <a:ext cx="635000" cy="673100"/>
          </a:xfrm>
          <a:prstGeom prst="rect">
            <a:avLst/>
          </a:prstGeom>
        </p:spPr>
      </p:pic>
      <p:pic>
        <p:nvPicPr>
          <p:cNvPr id="1026" name="Picture 2" descr="protection">
            <a:extLst>
              <a:ext uri="{FF2B5EF4-FFF2-40B4-BE49-F238E27FC236}">
                <a16:creationId xmlns:a16="http://schemas.microsoft.com/office/drawing/2014/main" id="{A67234A2-1393-84E6-4560-93F24C4F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04" y="1901863"/>
            <a:ext cx="4353851" cy="43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4FD16AB-2EFC-1803-3C51-C584A6C10FF5}"/>
              </a:ext>
            </a:extLst>
          </p:cNvPr>
          <p:cNvSpPr txBox="1"/>
          <p:nvPr/>
        </p:nvSpPr>
        <p:spPr>
          <a:xfrm>
            <a:off x="1567397" y="1757397"/>
            <a:ext cx="7012703" cy="475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8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Genuine</a:t>
            </a:r>
            <a:r>
              <a:rPr lang="nl-NL" sz="28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 </a:t>
            </a:r>
            <a:r>
              <a:rPr lang="nl-NL" sz="28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parts</a:t>
            </a:r>
            <a:r>
              <a:rPr lang="nl-NL" sz="28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, </a:t>
            </a:r>
            <a:r>
              <a:rPr lang="nl-NL" sz="28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purchased</a:t>
            </a:r>
            <a:r>
              <a:rPr lang="nl-NL" sz="28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 from Apple 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iPhone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iPad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MacBook</a:t>
            </a: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 Pro/Air/</a:t>
            </a:r>
            <a:r>
              <a:rPr lang="nl-NL" sz="16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Neo</a:t>
            </a:r>
            <a:endParaRPr lang="nl-NL" sz="1600" kern="100" dirty="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iMac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 mini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 Studio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 Pro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Studio Display</a:t>
            </a: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endParaRPr lang="nl-NL" sz="2800" kern="100" dirty="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800" kern="100" dirty="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lvl="2">
              <a:lnSpc>
                <a:spcPct val="107000"/>
              </a:lnSpc>
            </a:pPr>
            <a:r>
              <a:rPr lang="nl-NL" sz="24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We can </a:t>
            </a:r>
            <a:r>
              <a:rPr lang="nl-NL" sz="24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supply</a:t>
            </a:r>
            <a:r>
              <a:rPr lang="nl-NL" sz="24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 </a:t>
            </a:r>
            <a:r>
              <a:rPr lang="nl-NL" sz="24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all</a:t>
            </a:r>
            <a:r>
              <a:rPr lang="nl-NL" sz="24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 that Apple has </a:t>
            </a:r>
            <a:r>
              <a:rPr lang="nl-NL" sz="24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available</a:t>
            </a:r>
            <a:r>
              <a:rPr lang="nl-NL" sz="24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!</a:t>
            </a:r>
            <a:endParaRPr lang="nl-NL" sz="24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5DA80F-9296-37F2-C262-6B08DBCDB0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81934" y="4840949"/>
            <a:ext cx="2624138" cy="110032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1E02D57-B838-7643-8743-01DB13522895}"/>
              </a:ext>
            </a:extLst>
          </p:cNvPr>
          <p:cNvSpPr/>
          <p:nvPr/>
        </p:nvSpPr>
        <p:spPr>
          <a:xfrm>
            <a:off x="8443607" y="1901863"/>
            <a:ext cx="1361872" cy="1386085"/>
          </a:xfrm>
          <a:prstGeom prst="ellipse">
            <a:avLst/>
          </a:prstGeom>
          <a:solidFill>
            <a:srgbClr val="D39E35"/>
          </a:solidFill>
          <a:ln>
            <a:solidFill>
              <a:srgbClr val="D39E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777B300-0845-D42A-986F-348FBECD8E02}"/>
              </a:ext>
            </a:extLst>
          </p:cNvPr>
          <p:cNvSpPr txBox="1"/>
          <p:nvPr/>
        </p:nvSpPr>
        <p:spPr>
          <a:xfrm>
            <a:off x="8443607" y="2214080"/>
            <a:ext cx="13618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kern="100" dirty="0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We’re 1 of 2 </a:t>
            </a:r>
            <a:r>
              <a:rPr lang="nl-NL" sz="1400" b="1" kern="100" dirty="0" err="1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worlwide</a:t>
            </a:r>
            <a:r>
              <a:rPr lang="nl-NL" sz="1400" b="1" kern="100" dirty="0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 part </a:t>
            </a:r>
            <a:r>
              <a:rPr lang="nl-NL" sz="1400" b="1" kern="100" dirty="0" err="1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distributors</a:t>
            </a:r>
            <a:r>
              <a:rPr lang="nl-NL" sz="1400" b="1" kern="100" dirty="0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!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28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9DE5-7835-AF2A-01F3-2894A0D67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CB2C426-2DAC-D246-2A0E-20C2854F2A8F}"/>
              </a:ext>
            </a:extLst>
          </p:cNvPr>
          <p:cNvSpPr/>
          <p:nvPr/>
        </p:nvSpPr>
        <p:spPr>
          <a:xfrm>
            <a:off x="-1517" y="-1"/>
            <a:ext cx="2036826" cy="6858001"/>
          </a:xfrm>
          <a:prstGeom prst="rect">
            <a:avLst/>
          </a:prstGeom>
          <a:solidFill>
            <a:srgbClr val="E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EDB424F-D649-61C7-95B3-DBBC5C7F4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06DD02D5-C996-6BDB-2A2B-EEF3AD9E013C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D225DD4-74AE-21BD-BCB1-B57A3305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6FD9420-95B1-531D-B193-081EDA12D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B1F8EC8-77D3-201D-AF06-263465054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6A8F50-2BC6-2DC3-8925-BDD9B0501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84CBE30-1DA5-C581-BBD6-781712DB0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145D75F9-8208-00CF-2282-C566FE6B8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56A02F3A-5F38-AB89-DD6E-206A8BFDD9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1FF108C4-0E60-4EA7-9BE8-77C6A3FCF1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2A802978-9F1D-088F-9982-68231CCB3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4F502F83-6358-59DB-E85E-77ABF1EF2F62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C6F3C60E-FED5-63E8-A149-0DD6FA3C3847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7BB34D9-BF6E-B0AA-5461-E4868FA3D2CE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547D478-0784-E63A-32B8-5C5B02B9314D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0513429-157C-9A3F-D610-8E72945A6197}"/>
              </a:ext>
            </a:extLst>
          </p:cNvPr>
          <p:cNvSpPr txBox="1"/>
          <p:nvPr/>
        </p:nvSpPr>
        <p:spPr>
          <a:xfrm>
            <a:off x="1550855" y="1561338"/>
            <a:ext cx="7012703" cy="80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Accessories</a:t>
            </a:r>
            <a:br>
              <a:rPr lang="en-GB" sz="2000" b="1" kern="100" dirty="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1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in-house brands, 14 in total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D5856E-72B9-C172-400B-0AFB8E6C8F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5889"/>
            <a:ext cx="673100" cy="6477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F375999-554B-073B-9712-B2449CC7C9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187" y="559701"/>
            <a:ext cx="635000" cy="673100"/>
          </a:xfrm>
          <a:prstGeom prst="rect">
            <a:avLst/>
          </a:prstGeom>
        </p:spPr>
      </p:pic>
      <p:pic>
        <p:nvPicPr>
          <p:cNvPr id="11" name="Afbeelding 10" descr="Afbeelding met schermopname, tekst, Multimediasoftware, software&#10;&#10;Automatisch gegenereerde beschrijving">
            <a:extLst>
              <a:ext uri="{FF2B5EF4-FFF2-40B4-BE49-F238E27FC236}">
                <a16:creationId xmlns:a16="http://schemas.microsoft.com/office/drawing/2014/main" id="{4C4EB86E-3FA1-5D62-FFD4-DBFAC202E1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9554" y="3102273"/>
            <a:ext cx="12368212" cy="295449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9B20DDD-D25C-D8FC-A744-22733D6BE4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2800" y="2992070"/>
            <a:ext cx="7772400" cy="163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D3A368-C06B-91EA-FE0C-47C35295FEA1}"/>
              </a:ext>
            </a:extLst>
          </p:cNvPr>
          <p:cNvSpPr/>
          <p:nvPr/>
        </p:nvSpPr>
        <p:spPr>
          <a:xfrm>
            <a:off x="9403772" y="4234295"/>
            <a:ext cx="701386" cy="225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BC9E573-DD4D-2A5A-914A-CA9EB8E03F5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0357" t="10739" r="18848" b="26425"/>
          <a:stretch>
            <a:fillRect/>
          </a:stretch>
        </p:blipFill>
        <p:spPr>
          <a:xfrm>
            <a:off x="3394574" y="4719959"/>
            <a:ext cx="731058" cy="2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9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2D19E-CC41-F4F5-ECA3-4CFD97524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413B113-F5EF-F3CB-B19D-7F972C734361}"/>
              </a:ext>
            </a:extLst>
          </p:cNvPr>
          <p:cNvSpPr/>
          <p:nvPr/>
        </p:nvSpPr>
        <p:spPr>
          <a:xfrm>
            <a:off x="-11631" y="-1"/>
            <a:ext cx="12203631" cy="6858001"/>
          </a:xfrm>
          <a:prstGeom prst="rect">
            <a:avLst/>
          </a:prstGeom>
          <a:solidFill>
            <a:srgbClr val="E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AAC74D5-B1CD-A67C-8136-1E2F1CF1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2E877F4-8A1D-DCF7-56C8-3EEE479671D1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 </a:t>
            </a:r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 dirty="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B78DA63-7C65-76FA-5205-88D2F30A44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039CADD-CB52-54EE-9413-4D34D7BB8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1C8A283-1698-AC5F-5E75-309E332B1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4A2878-04E4-7B63-C793-CF0E4420E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68780FD-B8F8-8372-6081-EF51D62A56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048DE8E9-79C7-34C0-3AF0-A066C68073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FEF968AB-C9BE-75EF-7471-64F9272EB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0492E6EC-02B0-2F82-42EA-B3326C2660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C1FC1AB2-C89B-B23B-EC1B-982E176CCB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4A5F34EB-44CB-B5EE-60E0-506BFD21FEA8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60ECEEA-1353-6598-18EE-9E256D7B5219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041CF676-1EBD-CE02-8B56-153B5FC80608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F6246863-73D8-DA31-92E9-FFDA408E252D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1B064C1-D57F-531D-C3C2-C01D62773746}"/>
              </a:ext>
            </a:extLst>
          </p:cNvPr>
          <p:cNvSpPr txBox="1"/>
          <p:nvPr/>
        </p:nvSpPr>
        <p:spPr>
          <a:xfrm>
            <a:off x="1550855" y="1354498"/>
            <a:ext cx="9808025" cy="80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Accessories</a:t>
            </a:r>
            <a:br>
              <a:rPr lang="en-GB" sz="2000" b="1" kern="100" dirty="0">
                <a:solidFill>
                  <a:schemeClr val="bg1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b="1" dirty="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350+ stores</a:t>
            </a:r>
            <a:r>
              <a:rPr lang="en-US" sz="2000" dirty="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with at least a 3-meter display or featuring our own branded sections</a:t>
            </a:r>
            <a:endParaRPr lang="nl-NL" sz="2000" kern="100" dirty="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81B44B4-65E2-1427-6EFD-9420359035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5889"/>
            <a:ext cx="673100" cy="6477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37F2FCA-4B89-0F72-BBCC-10FB219FD4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922" y="559701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20FB68-BFEC-0D84-E2D6-D58604B865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276" y="7028329"/>
            <a:ext cx="711200" cy="673100"/>
          </a:xfrm>
          <a:prstGeom prst="rect">
            <a:avLst/>
          </a:prstGeom>
        </p:spPr>
      </p:pic>
      <p:pic>
        <p:nvPicPr>
          <p:cNvPr id="1026" name="Picture 2" descr="2Service accessories">
            <a:extLst>
              <a:ext uri="{FF2B5EF4-FFF2-40B4-BE49-F238E27FC236}">
                <a16:creationId xmlns:a16="http://schemas.microsoft.com/office/drawing/2014/main" id="{FD07B00C-40B3-9A52-08C8-BA3FB36E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6150"/>
            <a:ext cx="7976681" cy="354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8A4162D1-B52A-1E53-959F-7672B803A569}"/>
              </a:ext>
            </a:extLst>
          </p:cNvPr>
          <p:cNvCxnSpPr/>
          <p:nvPr/>
        </p:nvCxnSpPr>
        <p:spPr>
          <a:xfrm>
            <a:off x="-147819" y="3342288"/>
            <a:ext cx="92334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581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FBDCD-A75A-BCB5-8FC6-36FFC7BBA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A20C80F-142F-79E3-10F4-569AFDDA6E5D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F9B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97C987F-5A31-E114-612F-2542580155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F1CB5AE-255D-A7DF-47EA-52E0E56771E9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B97B3-905E-3523-7252-D864B60A5F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F0B3DF-08F7-F3B4-813C-3FA6C16E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1A094F-CD3E-D0FA-C450-892DAE708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0254B2-77BA-F504-F10A-4AD7ACE1C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51838EA-7201-BB09-9853-468C5FA09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2DE7DCB4-A6AC-87EA-CF5A-D049021376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CB3E0FEE-87C5-C8E0-D322-DECBFAB356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1F9D1BEC-2561-7977-D24B-D1E5ED2086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BEB45CA4-A20D-5B26-EE18-137AE71DDB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36DB5418-793D-44DA-889D-724D00A42CFE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1BF11D2D-0D57-3254-6D15-3921940E9D0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4D395CF7-2492-F59A-6EB0-6A19543A7FF5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C8EF66F3-B6B1-0E37-E7E8-F5966A9C87FE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ED07ED-ECAC-44BC-070C-D73807A06047}"/>
              </a:ext>
            </a:extLst>
          </p:cNvPr>
          <p:cNvSpPr txBox="1"/>
          <p:nvPr/>
        </p:nvSpPr>
        <p:spPr>
          <a:xfrm>
            <a:off x="1550855" y="1561338"/>
            <a:ext cx="10183945" cy="1131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Tools</a:t>
            </a:r>
            <a:br>
              <a:rPr lang="en-GB" sz="2000" b="1" kern="100" dirty="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Full range for basic and micro soldering repairs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selected by the best engineers</a:t>
            </a:r>
          </a:p>
          <a:p>
            <a:pPr lvl="2">
              <a:lnSpc>
                <a:spcPct val="107000"/>
              </a:lnSpc>
            </a:pP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54 bran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ds in total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301EF8-AE52-C127-4D11-476721E34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8D8F8B8-C5B7-53EF-D79C-D28CA3ADE9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276" y="570379"/>
            <a:ext cx="711200" cy="673100"/>
          </a:xfrm>
          <a:prstGeom prst="rect">
            <a:avLst/>
          </a:prstGeom>
        </p:spPr>
      </p:pic>
      <p:pic>
        <p:nvPicPr>
          <p:cNvPr id="16" name="Afbeelding 15" descr="Afbeelding met tekst, Multimediasoftware, software, schermopname&#10;&#10;Automatisch gegenereerde beschrijving">
            <a:extLst>
              <a:ext uri="{FF2B5EF4-FFF2-40B4-BE49-F238E27FC236}">
                <a16:creationId xmlns:a16="http://schemas.microsoft.com/office/drawing/2014/main" id="{2FA3B584-81AD-1F4C-27F9-302961AE5B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8666" y="3104450"/>
            <a:ext cx="12359099" cy="295231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93BF81B-5456-4150-CB4C-B52EE5F32D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576" y="7038111"/>
            <a:ext cx="736600" cy="6858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41416E5-08A9-2FD1-4CC3-5FFA17E8F4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2800" y="2992070"/>
            <a:ext cx="7772400" cy="1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02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2B538-C5E4-3E5F-EE2A-D7FB043A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1B4360FB-A382-3EAB-B8C5-DE5DB60B7627}"/>
              </a:ext>
            </a:extLst>
          </p:cNvPr>
          <p:cNvSpPr/>
          <p:nvPr/>
        </p:nvSpPr>
        <p:spPr>
          <a:xfrm>
            <a:off x="-298708" y="7031013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71E8035-B1CD-4F06-2FB9-57513F7FF799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694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97B7255-BAA9-FDEB-101F-286E87F377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DF4800B-58DD-A72D-8ECF-E701BD8C2175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6325CD8-C922-359A-4A98-8A19C971C5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26BE3C-4E50-7DC4-FA4F-3F917A50D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1B327E-690E-3357-EA48-441C8FBBC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FC0630-23CF-EB25-D2DE-9EA792FCA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68AC054-3678-3A7C-8718-2A9C18198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9F90991-5C06-67FC-356E-C0FC682E5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FD12EA7C-857F-7358-AEC0-DE6620EB39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8080FCD8-75A8-FE62-C722-3791CD0471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848CEDF6-5059-0996-4778-AE587B82C4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65FED476-BCBC-07EC-D6F1-1EC7A1EBC4E3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2422606-962E-F70E-93A0-A04F97A7762B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567AE261-534E-4732-E1E6-8B5C97A13731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5188D74-2ACD-DC7E-D8FE-FFBAE5C69868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10C177-D7F5-CFC7-B284-B0ECB3B49F57}"/>
              </a:ext>
            </a:extLst>
          </p:cNvPr>
          <p:cNvSpPr txBox="1"/>
          <p:nvPr/>
        </p:nvSpPr>
        <p:spPr>
          <a:xfrm>
            <a:off x="1550855" y="1561338"/>
            <a:ext cx="9808025" cy="80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Services</a:t>
            </a:r>
            <a:br>
              <a:rPr lang="en-GB" sz="2000" b="1" kern="100" dirty="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LCD buyback, and both physical and online repair trainings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19FD34-58F0-CB9E-086B-13291F4CBC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CDB4295-CC45-9E0E-0DB2-F404B93644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2BC93EC-357D-6BCC-7D12-190FC59EF7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576" y="569483"/>
            <a:ext cx="736600" cy="685800"/>
          </a:xfrm>
          <a:prstGeom prst="rect">
            <a:avLst/>
          </a:prstGeom>
        </p:spPr>
      </p:pic>
      <p:pic>
        <p:nvPicPr>
          <p:cNvPr id="20" name="Afbeelding 19" descr="Afbeelding met schermopname, tekst, Multimediasoftware&#10;&#10;Automatisch gegenereerde beschrijving">
            <a:extLst>
              <a:ext uri="{FF2B5EF4-FFF2-40B4-BE49-F238E27FC236}">
                <a16:creationId xmlns:a16="http://schemas.microsoft.com/office/drawing/2014/main" id="{99600ED6-9B5C-D936-813E-7ED3E3368B2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9274" r="50024" b="45893"/>
          <a:stretch>
            <a:fillRect/>
          </a:stretch>
        </p:blipFill>
        <p:spPr>
          <a:xfrm>
            <a:off x="2403407" y="2922130"/>
            <a:ext cx="9586574" cy="2053907"/>
          </a:xfrm>
          <a:prstGeom prst="rect">
            <a:avLst/>
          </a:prstGeom>
        </p:spPr>
      </p:pic>
      <p:pic>
        <p:nvPicPr>
          <p:cNvPr id="5" name="Content Placeholder 4" descr="A group of people working in an office&#10;&#10;Description automatically generated with medium confidence">
            <a:extLst>
              <a:ext uri="{FF2B5EF4-FFF2-40B4-BE49-F238E27FC236}">
                <a16:creationId xmlns:a16="http://schemas.microsoft.com/office/drawing/2014/main" id="{8CF7ECE3-B72B-21B6-2C98-2B21F74D6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14" y="5043488"/>
            <a:ext cx="3111114" cy="1751557"/>
          </a:xfrm>
          <a:effectLst>
            <a:softEdge rad="38100"/>
          </a:effectLst>
        </p:spPr>
      </p:pic>
      <p:pic>
        <p:nvPicPr>
          <p:cNvPr id="11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351ACCF-260C-A1D0-BB46-A988F6AF83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92" y="4741138"/>
            <a:ext cx="1863306" cy="1049042"/>
          </a:xfrm>
          <a:prstGeom prst="rect">
            <a:avLst/>
          </a:prstGeom>
          <a:ln w="133350" cmpd="thinThick">
            <a:solidFill>
              <a:schemeClr val="bg1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35204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8EF28-764B-7857-35F6-DC34EF461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C8FBA819-D893-1ED6-5310-913507555253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516DA93-37B0-5C14-6D7B-CDADA4F0AB38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Market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Position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589464C-1FD8-F087-50B6-8097E296EC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242290" y="-977943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6905492-E2B3-A56C-D3F9-C0E81A263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0109A59-8C1E-FF6B-10CB-0A9800BED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9B033B0-2183-8339-DA44-78ED080C3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AE0F98F-4A8E-E48E-61F5-57AB1A3AC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1CA98A4B-10F2-87BE-05E0-327C66EF4C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D35DBCD6-0EA8-9699-8B82-F80D91DA1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27C33482-4B6A-8F4D-921D-A578C0C7C7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7378C303-7FFB-BD9B-16CE-8D8C2BE0E7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85ECF991-8B8F-2F48-1F31-4A5DCBD6D863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97A5128-45FB-B582-8D0F-DA6A884025FB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768D865-E63B-869D-8BBB-260D1DBE588F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F972F8E-487F-453E-F505-83DDA0259119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EDAFD2E-C27C-D0B4-1132-29E353DD8215}"/>
              </a:ext>
            </a:extLst>
          </p:cNvPr>
          <p:cNvSpPr txBox="1"/>
          <p:nvPr/>
        </p:nvSpPr>
        <p:spPr>
          <a:xfrm>
            <a:off x="1999090" y="1561338"/>
            <a:ext cx="9439875" cy="413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800" b="1" kern="100" dirty="0" err="1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Leading</a:t>
            </a:r>
            <a:r>
              <a:rPr lang="nl-NL" sz="2800" b="1" kern="100" dirty="0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mobile </a:t>
            </a:r>
            <a:r>
              <a:rPr lang="nl-NL" sz="2800" b="1" kern="100" dirty="0" err="1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parts</a:t>
            </a:r>
            <a:r>
              <a:rPr lang="nl-NL" sz="2800" b="1" kern="100" dirty="0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800" b="1" kern="100" dirty="0" err="1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distributor</a:t>
            </a:r>
            <a:r>
              <a:rPr lang="nl-NL" sz="2800" b="1" kern="100" dirty="0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in Europe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000" b="1" kern="100" dirty="0">
              <a:solidFill>
                <a:srgbClr val="0081C4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Projected turnover of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€ 78M 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 2024 (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€ 74M in 2023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89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full-time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employees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5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locations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Netherlands, Austria and China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, f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uture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expansion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 </a:t>
            </a:r>
            <a:r>
              <a:rPr lang="nl-NL" sz="2000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Europe in </a:t>
            </a:r>
            <a:r>
              <a:rPr lang="nl-NL" sz="2000" kern="100" dirty="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progress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Largest inventory of mobile parts in Europe: </a:t>
            </a:r>
            <a:r>
              <a:rPr lang="en-GB" sz="2000" b="1" kern="100" dirty="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10-15M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Biggest network: 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Almost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5,000 active professional </a:t>
            </a:r>
            <a:r>
              <a:rPr lang="en-GB" sz="2000" b="1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clients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. We’re connected with all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major players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 the mobile repair industry.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nl-NL" sz="2000" kern="100" dirty="0">
              <a:solidFill>
                <a:srgbClr val="000000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3">
              <a:lnSpc>
                <a:spcPct val="107000"/>
              </a:lnSpc>
              <a:spcAft>
                <a:spcPts val="800"/>
              </a:spcAft>
            </a:pPr>
            <a:endParaRPr lang="nl-NL" sz="2000" kern="100" dirty="0"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D73FAB6-6A88-5A84-F7D4-3F441C2F41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BA028C8-CA8C-23C3-EC25-05A65B4ECC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80BD7B6-6D5B-18C1-4D05-FE772A2F49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5" name="Afbeelding 4" descr="Afbeelding met kaart, Wereld, planeet, Aarde&#10;&#10;Automatisch gegenereerde beschrijving">
            <a:extLst>
              <a:ext uri="{FF2B5EF4-FFF2-40B4-BE49-F238E27FC236}">
                <a16:creationId xmlns:a16="http://schemas.microsoft.com/office/drawing/2014/main" id="{C49266A1-0B6E-6B9E-1985-64BE9C4101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755493">
            <a:off x="2489261" y="7796213"/>
            <a:ext cx="9336600" cy="78009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9180924-CEF9-842A-8EB0-F62F0B84DFD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3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C882C-65A8-4B83-727F-C87C16240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3A9AB9C-3BEC-2B2E-584F-BB26ACA68CBF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308DBB2-DADE-3BBF-FF05-C0DE7AF288E4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Market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Position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481012-D229-1B8B-D95D-7E625ACA4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705EB31-6806-5C79-7761-EAF64888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A9FEFA-751A-0495-7D50-AA5B2E558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8F82A0B-227C-F96A-608A-15723EBD8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88028BF6-D5A4-9D3E-6907-E18AD7288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22CD618F-9CE7-0747-873A-37B8E07CD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0CED5069-2594-1DA6-B142-BAD3A9F1AF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A827AF0F-776D-F2A9-19AA-43B11928E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9334E812-E09F-7828-F0DD-9ED6018A269C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5620974-AB73-AAC8-E143-1A8FA2E9032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6740451E-5177-5810-5BE4-BE6149C369E3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A13DD610-DF7C-AB0E-9EAA-A0967C781D5A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CB1570-8251-3A9C-2510-BE802BC38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1EC69DD-DF2F-DD66-CE79-719F7A1308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20EFADA-0374-DCAE-5DC9-C6FB078100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8FF9C92-8444-13CD-4285-D9F9628E76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5100" y="749030"/>
            <a:ext cx="10304173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DB1588B-79CA-B033-01FC-C2E606A73BDF}"/>
              </a:ext>
            </a:extLst>
          </p:cNvPr>
          <p:cNvSpPr txBox="1"/>
          <p:nvPr/>
        </p:nvSpPr>
        <p:spPr>
          <a:xfrm>
            <a:off x="7851440" y="1891766"/>
            <a:ext cx="408439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8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5 </a:t>
            </a:r>
            <a:r>
              <a:rPr lang="nl-NL" sz="2800" b="1" kern="100" err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locations</a:t>
            </a:r>
            <a:r>
              <a:rPr lang="nl-NL" sz="28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, 1 mission</a:t>
            </a:r>
            <a:endParaRPr lang="nl-NL" sz="28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F0F3F88-A11B-C550-A9C8-60CD1B41584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4BDB2-5F56-284D-B7EF-319B87894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330E619-FECE-C85D-814E-C474BF269410}"/>
              </a:ext>
            </a:extLst>
          </p:cNvPr>
          <p:cNvSpPr/>
          <p:nvPr/>
        </p:nvSpPr>
        <p:spPr>
          <a:xfrm>
            <a:off x="-5193" y="0"/>
            <a:ext cx="2078535" cy="685800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8A3F7C3-1705-DDF2-73AA-1C381828DB09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5C821C5-3AAF-1E41-8B26-9F6F7A2D4E19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Origin</a:t>
            </a:r>
            <a:r>
              <a:rPr lang="nl-NL" sz="3200" b="1" spc="300" dirty="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2Service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88DE8DE4-7A03-58F3-C21E-5DC7F44A2CBE}"/>
              </a:ext>
            </a:extLst>
          </p:cNvPr>
          <p:cNvSpPr txBox="1">
            <a:spLocks/>
          </p:cNvSpPr>
          <p:nvPr/>
        </p:nvSpPr>
        <p:spPr>
          <a:xfrm>
            <a:off x="2466934" y="1561338"/>
            <a:ext cx="8645821" cy="280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</a:pP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Part of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Tripal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Group B.V.</a:t>
            </a:r>
          </a:p>
          <a:p>
            <a:pPr lvl="1">
              <a:lnSpc>
                <a:spcPct val="107000"/>
              </a:lnSpc>
            </a:pP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Founded in 2011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by the owners of </a:t>
            </a:r>
            <a:r>
              <a:rPr lang="en-GB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Selectro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, previously a Samsung Authorized Service </a:t>
            </a:r>
            <a:r>
              <a:rPr lang="en-GB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Center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for white and brown goods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2000" b="1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First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Samsung (2011)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Apple (2025) mobile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parts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distributor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in Europe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C64CDA-E58F-D6EA-A996-6B303A07F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93" y="1299925"/>
            <a:ext cx="1529751" cy="814222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62E8981-34C1-CD6B-8D84-62482381FF04}"/>
              </a:ext>
            </a:extLst>
          </p:cNvPr>
          <p:cNvCxnSpPr/>
          <p:nvPr/>
        </p:nvCxnSpPr>
        <p:spPr>
          <a:xfrm>
            <a:off x="6087374" y="1498166"/>
            <a:ext cx="0" cy="504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64479C99-7F83-5BEE-DB39-E05D6ECB0A20}"/>
              </a:ext>
            </a:extLst>
          </p:cNvPr>
          <p:cNvSpPr txBox="1"/>
          <p:nvPr/>
        </p:nvSpPr>
        <p:spPr>
          <a:xfrm>
            <a:off x="6326266" y="9615082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</a:rPr>
              <a:t>Mark, 49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296C20D-4992-C737-4480-9B3D676A9FBC}"/>
              </a:ext>
            </a:extLst>
          </p:cNvPr>
          <p:cNvSpPr txBox="1"/>
          <p:nvPr/>
        </p:nvSpPr>
        <p:spPr>
          <a:xfrm>
            <a:off x="8697191" y="10512355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Remco, 48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240840-343A-F6C8-FB5C-E63900F431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8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0482-9864-0AAE-0EC0-E45614C1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AE15F9D7-0D96-4D3D-C714-74B533C08AE3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C5A0A08-7FD6-FB9F-A34F-CB556A888488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FFBCB1-2946-A766-6F80-F8552176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5F1A462-4070-293C-509D-C5B13DCC5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5D8734D-3E10-FA0D-C4CD-1462F2E01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C4D0C09-6E5B-E4D5-885B-B3A254AAD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E6939B59-26F4-CD0D-9334-DD05CB4A9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13B520E5-5BBC-F28A-0E66-82EEDE29A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891FF556-59D4-1041-DE67-74B33F34E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EC7B81E5-F36E-CFBD-5947-657932946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C9E6E156-6C43-1C26-1650-2DA0B826AC4F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77B174F-EB05-2274-9B4D-5BAF6314758B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1B80460-2611-1C7C-0DD9-4E1DF2C86A31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80C3014B-EBEF-2693-D69C-EE1443DAE817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1150F27-DD3D-4CE8-B6DD-5D4D35929C05}"/>
              </a:ext>
            </a:extLst>
          </p:cNvPr>
          <p:cNvSpPr txBox="1"/>
          <p:nvPr/>
        </p:nvSpPr>
        <p:spPr>
          <a:xfrm>
            <a:off x="1579134" y="1274257"/>
            <a:ext cx="98080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Size and scope</a:t>
            </a:r>
            <a:endParaRPr lang="nl-NL" sz="24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5A90DE7-062B-105D-2734-E317A6BA0610}"/>
              </a:ext>
            </a:extLst>
          </p:cNvPr>
          <p:cNvSpPr txBox="1"/>
          <p:nvPr/>
        </p:nvSpPr>
        <p:spPr>
          <a:xfrm>
            <a:off x="1485124" y="4395185"/>
            <a:ext cx="4367162" cy="195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Arnhem, The Netherlands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10,775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&gt; 630K items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3,135 m²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20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6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69FF11AA-D86C-790D-4E28-FF042AB67472}"/>
              </a:ext>
            </a:extLst>
          </p:cNvPr>
          <p:cNvSpPr txBox="1"/>
          <p:nvPr/>
        </p:nvSpPr>
        <p:spPr>
          <a:xfrm>
            <a:off x="7254236" y="4384089"/>
            <a:ext cx="3474005" cy="195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Vienna, Austria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1,427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b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&gt; 12K items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240 m²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3</a:t>
            </a:r>
            <a:endParaRPr lang="nl-NL" kern="100">
              <a:solidFill>
                <a:schemeClr val="tx2"/>
              </a:solidFill>
              <a:effectLst/>
              <a:highlight>
                <a:srgbClr val="FFFF00"/>
              </a:highlight>
              <a:latin typeface="Qanelas Soft" pitchFamily="2" charset="77"/>
              <a:ea typeface="Roboto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5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9A0A51-07FE-E850-B14B-6D97CE85E9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6234" y="1780961"/>
            <a:ext cx="3437779" cy="343777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69E114-CB5D-BACC-AFA0-C4A7D865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5683" y="1780961"/>
            <a:ext cx="3437777" cy="343777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58A6044-5527-FF76-2B1C-6A7730809F54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07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C195C-30AB-D774-0955-B53BC5A7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5A84DB3C-BEEB-8199-5C04-D80C20B1E496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AF76C42-B1CC-98D7-0BE4-ABB37EE8DD74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F9EDB5-5D9E-A8B9-DDCC-622522B52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589983-7D35-6322-42A2-7EE8883CE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BA9A232-296B-3114-B773-E72456D3D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76B4005-3620-A0A5-58D2-8F935D432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830AB020-8485-5B2E-2756-25CE499E0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16B2A245-B89E-5588-D613-C725AD843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BEDB95B1-B3DD-535D-1D1C-223B6F148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79875DE2-4403-B690-EA74-FC7F70BC5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BD3B8E43-D06E-4C1B-1F2D-4B90DBD41120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1A670DB-4795-9083-9DDA-19CE874B2ED0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52B45AE-5FF3-60FE-A7D5-35DB5A78318A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907A704-9B01-FCDA-50D3-820C179DCD44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041200B-C6E6-DF7B-7C05-53646AA4349A}"/>
              </a:ext>
            </a:extLst>
          </p:cNvPr>
          <p:cNvSpPr txBox="1"/>
          <p:nvPr/>
        </p:nvSpPr>
        <p:spPr>
          <a:xfrm>
            <a:off x="1579134" y="1274257"/>
            <a:ext cx="98080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Size and scope</a:t>
            </a:r>
            <a:endParaRPr lang="nl-NL" sz="24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0D27F79-0869-AC79-8A0C-B14938DF7FFB}"/>
              </a:ext>
            </a:extLst>
          </p:cNvPr>
          <p:cNvSpPr txBox="1"/>
          <p:nvPr/>
        </p:nvSpPr>
        <p:spPr>
          <a:xfrm>
            <a:off x="1485124" y="4395185"/>
            <a:ext cx="4367162" cy="165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Warsaw, Poland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 </a:t>
            </a:r>
            <a:r>
              <a:rPr lang="nl-NL" b="1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1,257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987 m²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</a:t>
            </a:r>
            <a:r>
              <a:rPr lang="nl-NL" b="1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3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6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75F633D-3F50-8076-08DC-9081D41A0763}"/>
              </a:ext>
            </a:extLst>
          </p:cNvPr>
          <p:cNvSpPr txBox="1"/>
          <p:nvPr/>
        </p:nvSpPr>
        <p:spPr>
          <a:xfrm>
            <a:off x="7254236" y="4384089"/>
            <a:ext cx="3474005" cy="165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Malmö, Sweden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1,154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endParaRPr lang="nl-NL" kern="1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1,245 m²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3</a:t>
            </a:r>
            <a:endParaRPr lang="nl-NL" kern="100">
              <a:solidFill>
                <a:schemeClr val="tx2"/>
              </a:solidFill>
              <a:effectLst/>
              <a:highlight>
                <a:srgbClr val="FFFF00"/>
              </a:highlight>
              <a:latin typeface="Qanelas Soft" pitchFamily="2" charset="77"/>
              <a:ea typeface="Roboto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5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3B46FA-1F3E-0A56-5196-AA2CEDCC5A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2692" y="1834809"/>
            <a:ext cx="3372026" cy="337202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0F9DA33-AF6E-3784-C8DF-1F82D824AE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6219" y="1775355"/>
            <a:ext cx="3372025" cy="33720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2BE9721-5AF0-4EAC-0588-E7F4EAE89264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3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CCFD6-51EB-6EA0-73CD-4CA81F1DB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F8D510F3-F826-3B73-6E5F-68CD2A108BC0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B3182E0-6BB3-2BCA-FBDA-4CA36C449CEF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6122589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Sourcing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and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Quality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 center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D2D248-C439-3BC2-AB67-2A622C036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266A19-4908-EB85-C1F1-D8D27CD1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68353C3-C0A0-4689-FD3D-B5BD351AA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70C59FF-632B-136C-54EA-8503806B5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0E7331C-5B56-58FD-B46D-06BE6D450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9FD6236B-C10F-DEFA-10AD-0BC05084B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FE9B31F1-D225-2D5F-E6CD-0DC46A2975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18EB1BF9-699C-5AD0-079A-ED5994AED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19D23BCB-A159-36DD-5E27-E4E8F7075CCD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D97F7F4-B9E3-E034-B69B-281059299091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682250C-2326-B16C-1F93-E27DD1C6CE9E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F5A328A-0708-5C76-2917-8FB78F4FE221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D5D2E30-4C75-59D8-5760-5649FA1D96FF}"/>
              </a:ext>
            </a:extLst>
          </p:cNvPr>
          <p:cNvSpPr txBox="1"/>
          <p:nvPr/>
        </p:nvSpPr>
        <p:spPr>
          <a:xfrm>
            <a:off x="1579134" y="1274257"/>
            <a:ext cx="98080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Size and scope</a:t>
            </a:r>
            <a:endParaRPr lang="nl-NL" sz="24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A562F17-5121-6305-D9FE-DD24B186866D}"/>
              </a:ext>
            </a:extLst>
          </p:cNvPr>
          <p:cNvSpPr txBox="1"/>
          <p:nvPr/>
        </p:nvSpPr>
        <p:spPr>
          <a:xfrm>
            <a:off x="1485124" y="4395185"/>
            <a:ext cx="4367162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400" b="1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Shenzhen</a:t>
            </a:r>
            <a:r>
              <a:rPr lang="nl-NL" sz="24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, China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sz="18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484 m²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facility: 27 FTE</a:t>
            </a:r>
            <a:endParaRPr lang="nl-NL" sz="18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6 </a:t>
            </a:r>
            <a:r>
              <a:rPr lang="nl-NL" kern="100" dirty="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sz="18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193A62-5CF6-78B1-E08E-8496BD236A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1702" y="1842256"/>
            <a:ext cx="3474006" cy="347400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F6BF186-C103-1C2C-C6F9-36914B64D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5B894-18E1-18C9-D234-C836A51E8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lf">
            <a:extLst>
              <a:ext uri="{FF2B5EF4-FFF2-40B4-BE49-F238E27FC236}">
                <a16:creationId xmlns:a16="http://schemas.microsoft.com/office/drawing/2014/main" id="{78F61F0B-30E7-0EF6-977E-9E80AA78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26" y="5840123"/>
            <a:ext cx="476250" cy="314325"/>
          </a:xfrm>
          <a:prstGeom prst="rect">
            <a:avLst/>
          </a:prstGeom>
          <a:noFill/>
          <a:effectLst>
            <a:innerShdw blurRad="63500" dist="50800" dir="13500000">
              <a:schemeClr val="bg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w">
            <a:extLst>
              <a:ext uri="{FF2B5EF4-FFF2-40B4-BE49-F238E27FC236}">
                <a16:creationId xmlns:a16="http://schemas.microsoft.com/office/drawing/2014/main" id="{41EA5E0C-FF58-FFBE-49F8-1840DEDF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96" y="4526502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u">
            <a:extLst>
              <a:ext uri="{FF2B5EF4-FFF2-40B4-BE49-F238E27FC236}">
                <a16:creationId xmlns:a16="http://schemas.microsoft.com/office/drawing/2014/main" id="{88EFA839-A733-1AF7-B91A-5F62EB6E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96" y="3194549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6341F09D-EA14-00D0-B077-A4552B31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83" y="2671603"/>
            <a:ext cx="1316582" cy="12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l">
            <a:extLst>
              <a:ext uri="{FF2B5EF4-FFF2-40B4-BE49-F238E27FC236}">
                <a16:creationId xmlns:a16="http://schemas.microsoft.com/office/drawing/2014/main" id="{E46EDB9D-1ECE-400E-2A91-7722E7F8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16" y="1842111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0B072434-FC81-CF17-514D-5B98ADA7F013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90D03D6-3591-53CF-27AE-6125021911A6}"/>
              </a:ext>
            </a:extLst>
          </p:cNvPr>
          <p:cNvSpPr txBox="1">
            <a:spLocks/>
          </p:cNvSpPr>
          <p:nvPr/>
        </p:nvSpPr>
        <p:spPr>
          <a:xfrm>
            <a:off x="2416995" y="169175"/>
            <a:ext cx="7837666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Sales team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9EA954-1C74-D73A-C85E-240A99C4FB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E76CC3-FCC7-2FA0-1C92-A579ACBE2A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35C678-F752-AFB8-7382-43C978B033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B545ADF-7798-C748-BFC7-FD02246CA0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54FEDDDB-0EC3-65F7-C8B3-8BE746661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5AF1E641-B077-9543-4B15-9DF7C6F2CF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E36A3953-7F63-4719-6FD1-516674BE6B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02F29ECF-0C4B-D55E-8FA8-82243BD3A2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673B6F01-61AD-B9DD-84F1-874CE29AE071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D569768-E68F-9159-B340-009FEF372D8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9A359E6-FE27-9B32-BCD7-53E281412108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C538855-308E-FB0E-6BF0-A451689C1D74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1026" name="Picture 2" descr="Paula Chaves, 2Service BV">
            <a:extLst>
              <a:ext uri="{FF2B5EF4-FFF2-40B4-BE49-F238E27FC236}">
                <a16:creationId xmlns:a16="http://schemas.microsoft.com/office/drawing/2014/main" id="{80F7EB13-D4A5-F12C-5C7B-7D63B866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3" y="142671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rt Celebi, 2Service BV">
            <a:extLst>
              <a:ext uri="{FF2B5EF4-FFF2-40B4-BE49-F238E27FC236}">
                <a16:creationId xmlns:a16="http://schemas.microsoft.com/office/drawing/2014/main" id="{7CB00719-D41A-F2D0-61F5-D96DE5AF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76" y="142671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asper Vernes, 2Service BV">
            <a:extLst>
              <a:ext uri="{FF2B5EF4-FFF2-40B4-BE49-F238E27FC236}">
                <a16:creationId xmlns:a16="http://schemas.microsoft.com/office/drawing/2014/main" id="{5FB3E6E6-FBD0-B2F7-8314-2A194381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71" y="1435151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eter Bekkers, 2Service BV">
            <a:extLst>
              <a:ext uri="{FF2B5EF4-FFF2-40B4-BE49-F238E27FC236}">
                <a16:creationId xmlns:a16="http://schemas.microsoft.com/office/drawing/2014/main" id="{6BF26D44-8797-98DA-5888-BE63FAACA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54" y="1464503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ntonie kopiëren">
            <a:extLst>
              <a:ext uri="{FF2B5EF4-FFF2-40B4-BE49-F238E27FC236}">
                <a16:creationId xmlns:a16="http://schemas.microsoft.com/office/drawing/2014/main" id="{BC1ED589-C368-0AA5-7A12-93CCA7DC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39" y="1435151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y">
            <a:extLst>
              <a:ext uri="{FF2B5EF4-FFF2-40B4-BE49-F238E27FC236}">
                <a16:creationId xmlns:a16="http://schemas.microsoft.com/office/drawing/2014/main" id="{BFD12215-7FA4-C520-2B95-3D28A231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450" y="1430259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8E9A84DA-8195-1D13-556D-39E588E5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328" y="1460335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dam Mizia, 2Service GmbH">
            <a:extLst>
              <a:ext uri="{FF2B5EF4-FFF2-40B4-BE49-F238E27FC236}">
                <a16:creationId xmlns:a16="http://schemas.microsoft.com/office/drawing/2014/main" id="{B97B1946-3921-4DCE-8F2F-9241017D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74" y="272547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ylwia Piatkowiak, 2Service Poland Sp. z. o.o.">
            <a:extLst>
              <a:ext uri="{FF2B5EF4-FFF2-40B4-BE49-F238E27FC236}">
                <a16:creationId xmlns:a16="http://schemas.microsoft.com/office/drawing/2014/main" id="{1EF7EC07-4E70-3BFD-A6D8-41DCF111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3" y="5371158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Kuba Zolnierowicz, 2Service Poland Sp. z. o.o.">
            <a:extLst>
              <a:ext uri="{FF2B5EF4-FFF2-40B4-BE49-F238E27FC236}">
                <a16:creationId xmlns:a16="http://schemas.microsoft.com/office/drawing/2014/main" id="{FCDE04C2-8654-9461-49F5-CC274331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84" y="5371157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ylya Slavova, 2Service GmbH">
            <a:extLst>
              <a:ext uri="{FF2B5EF4-FFF2-40B4-BE49-F238E27FC236}">
                <a16:creationId xmlns:a16="http://schemas.microsoft.com/office/drawing/2014/main" id="{CBA02F12-D2C1-72C8-2664-C3C2D748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3" y="2733485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E96407C-F32E-2C29-08B5-6E00BA70AD1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03175" y="4057524"/>
            <a:ext cx="1208309" cy="1208309"/>
          </a:xfrm>
          <a:prstGeom prst="rect">
            <a:avLst/>
          </a:prstGeom>
        </p:spPr>
      </p:pic>
      <p:pic>
        <p:nvPicPr>
          <p:cNvPr id="8" name="Picture 2" descr="Gabriel Monteiro Junior_Lo">
            <a:extLst>
              <a:ext uri="{FF2B5EF4-FFF2-40B4-BE49-F238E27FC236}">
                <a16:creationId xmlns:a16="http://schemas.microsoft.com/office/drawing/2014/main" id="{4E42C08F-DD72-C243-487C-8DD3EA12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80" y="1442243"/>
            <a:ext cx="1244954" cy="124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96B299E-CA69-48C0-3E8C-4E852A91BF9B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90E13ED-D5BC-AF89-3B4E-2C24642E674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550133" y="4057523"/>
            <a:ext cx="1208309" cy="12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33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B8C73-B61C-D1E4-3A55-C933A79BE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09430FC-B86E-7DC8-0D8E-878A7609C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634" y="3846106"/>
            <a:ext cx="1142999" cy="1142999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A240ABE5-9344-DD5A-99F4-439210B75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396" y="0"/>
            <a:ext cx="5308600" cy="6858000"/>
          </a:xfrm>
          <a:prstGeom prst="rect">
            <a:avLst/>
          </a:prstGeom>
        </p:spPr>
      </p:pic>
      <p:pic>
        <p:nvPicPr>
          <p:cNvPr id="3" name="Picture 2" descr="Jeugd breincoaches Nederland en België - Jeugd Breincoach">
            <a:extLst>
              <a:ext uri="{FF2B5EF4-FFF2-40B4-BE49-F238E27FC236}">
                <a16:creationId xmlns:a16="http://schemas.microsoft.com/office/drawing/2014/main" id="{56B1F76D-0CFC-FD1D-CE58-116910E69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24" y="-288125"/>
            <a:ext cx="6928364" cy="98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B0F9FD75-4F4F-F403-62C1-94556179D192}"/>
              </a:ext>
            </a:extLst>
          </p:cNvPr>
          <p:cNvSpPr txBox="1"/>
          <p:nvPr/>
        </p:nvSpPr>
        <p:spPr>
          <a:xfrm>
            <a:off x="683483" y="1633787"/>
            <a:ext cx="4106227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400" dirty="0" err="1">
                <a:solidFill>
                  <a:srgbClr val="455164"/>
                </a:solidFill>
                <a:latin typeface="Qanelas Soft"/>
                <a:ea typeface="Roboto"/>
              </a:rPr>
              <a:t>Our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 </a:t>
            </a:r>
            <a:r>
              <a:rPr lang="nl-NL" sz="1400" b="1" dirty="0" err="1">
                <a:solidFill>
                  <a:srgbClr val="455164"/>
                </a:solidFill>
                <a:latin typeface="Qanelas Soft"/>
                <a:ea typeface="Roboto"/>
              </a:rPr>
              <a:t>outside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 sales team Benelux:</a:t>
            </a:r>
            <a:br>
              <a:rPr lang="nl-NL" sz="1400" b="1" dirty="0">
                <a:latin typeface="Qanelas Soft"/>
                <a:ea typeface="Roboto" panose="02000000000000000000" pitchFamily="2" charset="0"/>
              </a:rPr>
            </a:br>
            <a:endParaRPr lang="nl-NL" sz="1400" b="1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r>
              <a:rPr lang="nl-NL" sz="1400" b="1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  <a:t>Mark von Rotz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  <a:t>, COO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m.vonrotz@2service.nl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endParaRPr lang="nl-NL" sz="1400" b="1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r>
              <a:rPr lang="nl-NL" sz="1400" b="1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  <a:t>Kay Hubbers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  <a:t>, Head of Sales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k.hubbers@2service.nl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FontTx/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FontTx/>
              <a:buAutoNum type="arabicPeriod"/>
            </a:pPr>
            <a:r>
              <a:rPr lang="nl-NL" sz="1400" b="1" dirty="0" err="1">
                <a:solidFill>
                  <a:srgbClr val="455164"/>
                </a:solidFill>
                <a:latin typeface="Qanelas Soft"/>
                <a:ea typeface="Roboto"/>
              </a:rPr>
              <a:t>Walid</a:t>
            </a: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</a:rPr>
              <a:t> </a:t>
            </a:r>
            <a:r>
              <a:rPr lang="nl-NL" sz="1400" b="1" dirty="0" err="1">
                <a:solidFill>
                  <a:srgbClr val="455164"/>
                </a:solidFill>
                <a:latin typeface="Qanelas Soft"/>
                <a:ea typeface="Roboto"/>
              </a:rPr>
              <a:t>Chekalil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, Sales Administration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supportdesk@2service.nl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</a:endParaRPr>
          </a:p>
          <a:p>
            <a:pPr marL="228600" indent="-228600">
              <a:buFontTx/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/>
            </a:endParaRPr>
          </a:p>
          <a:p>
            <a:pPr marL="228600" indent="-228600">
              <a:buAutoNum type="arabicPeriod"/>
            </a:pPr>
            <a:r>
              <a:rPr lang="nl-NL" sz="1400" b="1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  <a:t>Paulo Chaves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  <a:t>, Sr. Account Manager, Netherlands and </a:t>
            </a:r>
            <a:r>
              <a:rPr lang="nl-NL" sz="1400" dirty="0" err="1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  <a:t>Flanders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  <a:t> (Belgium)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p.chaves@2service.nl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98A779A-1739-519C-7BEF-7F6D39F33BA2}"/>
              </a:ext>
            </a:extLst>
          </p:cNvPr>
          <p:cNvSpPr txBox="1"/>
          <p:nvPr/>
        </p:nvSpPr>
        <p:spPr>
          <a:xfrm>
            <a:off x="7450909" y="5166305"/>
            <a:ext cx="19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>
                <a:solidFill>
                  <a:schemeClr val="bg1"/>
                </a:solidFill>
              </a:rPr>
              <a:t>6</a:t>
            </a:r>
            <a:endParaRPr lang="en-GB" sz="1100">
              <a:solidFill>
                <a:schemeClr val="bg1"/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2E28196-5320-0899-4CC6-52351A6A779B}"/>
              </a:ext>
            </a:extLst>
          </p:cNvPr>
          <p:cNvSpPr txBox="1"/>
          <p:nvPr/>
        </p:nvSpPr>
        <p:spPr>
          <a:xfrm>
            <a:off x="7642372" y="2603570"/>
            <a:ext cx="191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bg1"/>
                </a:solidFill>
              </a:rPr>
              <a:t>4</a:t>
            </a:r>
            <a:endParaRPr lang="en-GB" sz="1200">
              <a:solidFill>
                <a:schemeClr val="bg1"/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FCA46B1-2ADA-65B9-58CF-7D0661C05A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7306" y="2978830"/>
            <a:ext cx="1256738" cy="1256738"/>
          </a:xfrm>
          <a:prstGeom prst="rect">
            <a:avLst/>
          </a:prstGeom>
          <a:effectLst>
            <a:outerShdw blurRad="50800" dist="38100" dir="5400000" sx="99000" sy="99000" algn="ctr" rotWithShape="0">
              <a:srgbClr val="000000">
                <a:alpha val="39000"/>
              </a:srgbClr>
            </a:outerShdw>
            <a:reflection stA="25000" endPos="20000" dist="50800" dir="5400000" sy="-100000" algn="bl" rotWithShape="0"/>
          </a:effectLst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F453C72-6B24-8160-AE11-30E6DA9EF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9037" y="1803307"/>
            <a:ext cx="1143000" cy="114300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4E2A4371-8EAA-DAF2-496A-7DD44603BA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9037" y="2801932"/>
            <a:ext cx="1143000" cy="114300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28000"/>
              </a:srgbClr>
            </a:outerShdw>
          </a:effectLst>
        </p:spPr>
      </p:pic>
      <p:sp>
        <p:nvSpPr>
          <p:cNvPr id="34" name="Ovaal 33">
            <a:extLst>
              <a:ext uri="{FF2B5EF4-FFF2-40B4-BE49-F238E27FC236}">
                <a16:creationId xmlns:a16="http://schemas.microsoft.com/office/drawing/2014/main" id="{04D7D5B6-F6BB-4B05-A5E4-B9070A9ED5E7}"/>
              </a:ext>
            </a:extLst>
          </p:cNvPr>
          <p:cNvSpPr/>
          <p:nvPr/>
        </p:nvSpPr>
        <p:spPr>
          <a:xfrm>
            <a:off x="8548386" y="3389262"/>
            <a:ext cx="462013" cy="462013"/>
          </a:xfrm>
          <a:prstGeom prst="ellipse">
            <a:avLst/>
          </a:prstGeom>
          <a:solidFill>
            <a:srgbClr val="E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3AD13951-1A99-B949-CD7E-908755690F71}"/>
              </a:ext>
            </a:extLst>
          </p:cNvPr>
          <p:cNvSpPr txBox="1"/>
          <p:nvPr/>
        </p:nvSpPr>
        <p:spPr>
          <a:xfrm>
            <a:off x="8579879" y="3374221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C0BB4AA9-E4C5-CAB6-2A4E-213DC1EA88CC}"/>
              </a:ext>
            </a:extLst>
          </p:cNvPr>
          <p:cNvSpPr/>
          <p:nvPr/>
        </p:nvSpPr>
        <p:spPr>
          <a:xfrm>
            <a:off x="5510619" y="2111990"/>
            <a:ext cx="462013" cy="462013"/>
          </a:xfrm>
          <a:prstGeom prst="ellipse">
            <a:avLst/>
          </a:prstGeom>
          <a:solidFill>
            <a:srgbClr val="3C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756F2BE4-C28A-6F4A-310E-2BFD36BEC958}"/>
              </a:ext>
            </a:extLst>
          </p:cNvPr>
          <p:cNvSpPr txBox="1"/>
          <p:nvPr/>
        </p:nvSpPr>
        <p:spPr>
          <a:xfrm>
            <a:off x="5550279" y="2111990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EB0AD1F3-E7E6-1384-A877-6371CC8F767A}"/>
              </a:ext>
            </a:extLst>
          </p:cNvPr>
          <p:cNvSpPr/>
          <p:nvPr/>
        </p:nvSpPr>
        <p:spPr>
          <a:xfrm>
            <a:off x="5510619" y="3130145"/>
            <a:ext cx="462013" cy="462013"/>
          </a:xfrm>
          <a:prstGeom prst="ellipse">
            <a:avLst/>
          </a:prstGeom>
          <a:solidFill>
            <a:srgbClr val="F9B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8197B456-574D-F9D0-FA8D-02B92B1C4198}"/>
              </a:ext>
            </a:extLst>
          </p:cNvPr>
          <p:cNvSpPr txBox="1"/>
          <p:nvPr/>
        </p:nvSpPr>
        <p:spPr>
          <a:xfrm>
            <a:off x="5559157" y="3130145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B5F1D1A-2D14-3F29-3958-504209D4DD85}"/>
              </a:ext>
            </a:extLst>
          </p:cNvPr>
          <p:cNvSpPr txBox="1">
            <a:spLocks/>
          </p:cNvSpPr>
          <p:nvPr/>
        </p:nvSpPr>
        <p:spPr>
          <a:xfrm>
            <a:off x="1498606" y="-181500"/>
            <a:ext cx="6638458" cy="2083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Sales team branche Netherlands -Benelux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EF5D4060-3470-DD73-AF71-B4AA6E008BBC}"/>
              </a:ext>
            </a:extLst>
          </p:cNvPr>
          <p:cNvSpPr/>
          <p:nvPr/>
        </p:nvSpPr>
        <p:spPr>
          <a:xfrm>
            <a:off x="5511213" y="4136645"/>
            <a:ext cx="462013" cy="462013"/>
          </a:xfrm>
          <a:prstGeom prst="ellipse">
            <a:avLst/>
          </a:prstGeom>
          <a:solidFill>
            <a:srgbClr val="694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6D2121D5-5450-36A7-3157-2CFDC39B2D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236" y="464351"/>
            <a:ext cx="457200" cy="825500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5D0F55EC-30E3-E70D-BED7-4DB94DF39101}"/>
              </a:ext>
            </a:extLst>
          </p:cNvPr>
          <p:cNvSpPr txBox="1"/>
          <p:nvPr/>
        </p:nvSpPr>
        <p:spPr>
          <a:xfrm>
            <a:off x="5559751" y="4136645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25655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F1B10-7766-4912-43D3-9B9254AD9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fbeelding 34">
            <a:extLst>
              <a:ext uri="{FF2B5EF4-FFF2-40B4-BE49-F238E27FC236}">
                <a16:creationId xmlns:a16="http://schemas.microsoft.com/office/drawing/2014/main" id="{34E1169B-D3DA-E7D7-B4FE-EBAA0636C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3396" y="0"/>
            <a:ext cx="53086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ABDE586-ABB9-CAD4-4B15-EBEA7B0870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4000"/>
          </a:blip>
          <a:stretch>
            <a:fillRect/>
          </a:stretch>
        </p:blipFill>
        <p:spPr>
          <a:xfrm>
            <a:off x="5404027" y="-156073"/>
            <a:ext cx="7157169" cy="7088128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29B3011A-0980-136C-0590-D7C9C60DE555}"/>
              </a:ext>
            </a:extLst>
          </p:cNvPr>
          <p:cNvSpPr txBox="1"/>
          <p:nvPr/>
        </p:nvSpPr>
        <p:spPr>
          <a:xfrm>
            <a:off x="678624" y="1653993"/>
            <a:ext cx="4096240" cy="56784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Ons </a:t>
            </a:r>
            <a:r>
              <a:rPr lang="nl-NL" sz="1400" b="1" u="sng" dirty="0" err="1">
                <a:solidFill>
                  <a:srgbClr val="455164"/>
                </a:solidFill>
                <a:latin typeface="Qanelas Soft"/>
                <a:ea typeface="Roboto"/>
              </a:rPr>
              <a:t>inside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 sales team Europe:</a:t>
            </a:r>
          </a:p>
          <a:p>
            <a:endParaRPr lang="nl-NL" sz="1400" b="1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</a:rPr>
              <a:t>Mark von Rotz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, COO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m.vonrotz@2service.nl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</a:endParaRPr>
          </a:p>
          <a:p>
            <a:pPr marL="228600" indent="-2286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</a:rPr>
              <a:t>Kay Hubbers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, Head of Sales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k.hubbers@2service.nl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</a:endParaRPr>
          </a:p>
          <a:p>
            <a:pPr marL="228600" indent="-228600">
              <a:buAutoNum type="arabicPeriod"/>
            </a:pPr>
            <a:endParaRPr lang="nl-NL" sz="1400" b="1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r>
              <a:rPr lang="nl-NL" sz="1400" b="1" dirty="0" err="1">
                <a:solidFill>
                  <a:srgbClr val="455164"/>
                </a:solidFill>
                <a:latin typeface="Qanelas Soft"/>
                <a:ea typeface="Roboto"/>
              </a:rPr>
              <a:t>Walid</a:t>
            </a: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</a:rPr>
              <a:t> </a:t>
            </a:r>
            <a:r>
              <a:rPr lang="nl-NL" sz="1400" b="1" dirty="0" err="1">
                <a:solidFill>
                  <a:srgbClr val="455164"/>
                </a:solidFill>
                <a:latin typeface="Qanelas Soft"/>
                <a:ea typeface="Roboto"/>
              </a:rPr>
              <a:t>Chekalil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, Sales Administration 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supportdesk@2service.nl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</a:endParaRPr>
          </a:p>
          <a:p>
            <a:pPr marL="228600" indent="-2286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</a:rPr>
              <a:t>Pieter Bekkers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, Account Manager France/Spain/Portugal/</a:t>
            </a:r>
            <a:r>
              <a:rPr lang="nl-NL" sz="1400" dirty="0" err="1">
                <a:solidFill>
                  <a:srgbClr val="455164"/>
                </a:solidFill>
                <a:latin typeface="Qanelas Soft"/>
                <a:ea typeface="Roboto"/>
              </a:rPr>
              <a:t>Wallonia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 (BE)/Luxemburg/Italy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p.bekkers@2service.nl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</a:endParaRPr>
          </a:p>
          <a:p>
            <a:pPr marL="228600" indent="-2286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</a:rPr>
              <a:t>Mert Celebi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, Account Manager Germany/Switzerland/Turkey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m.celebi@2service.nl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</a:endParaRPr>
          </a:p>
          <a:p>
            <a:pPr marL="228600" indent="-2286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</a:rPr>
              <a:t>Jasper Vernes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, Account Manager </a:t>
            </a:r>
            <a:r>
              <a:rPr lang="nl-NL" sz="1400" dirty="0" err="1">
                <a:solidFill>
                  <a:srgbClr val="455164"/>
                </a:solidFill>
                <a:latin typeface="Qanelas Soft"/>
                <a:ea typeface="Roboto"/>
              </a:rPr>
              <a:t>Nordics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</a:rPr>
              <a:t>/UK</a:t>
            </a:r>
            <a:br>
              <a:rPr lang="nl-NL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j.vernes@2service.nl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</a:endParaRPr>
          </a:p>
          <a:p>
            <a:pPr marL="228600" indent="-228600">
              <a:buAutoNum type="arabicPeriod"/>
            </a:pPr>
            <a:endParaRPr lang="nl-NL" sz="13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pPr marL="228600" indent="-2286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0D1FBB0C-D88C-598C-995A-E368C90189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9099" y="2837459"/>
            <a:ext cx="1143000" cy="114300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36000"/>
              </a:srgbClr>
            </a:outerShdw>
          </a:effectLst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415774EB-3D12-B1EC-9F12-4297DC6E21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0939" y="2286000"/>
            <a:ext cx="1143000" cy="1143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41" name="Ovaal 40">
            <a:extLst>
              <a:ext uri="{FF2B5EF4-FFF2-40B4-BE49-F238E27FC236}">
                <a16:creationId xmlns:a16="http://schemas.microsoft.com/office/drawing/2014/main" id="{561CC060-7E44-ABB0-B50D-6467A127C0F8}"/>
              </a:ext>
            </a:extLst>
          </p:cNvPr>
          <p:cNvSpPr/>
          <p:nvPr/>
        </p:nvSpPr>
        <p:spPr>
          <a:xfrm>
            <a:off x="4739732" y="3205639"/>
            <a:ext cx="462013" cy="462013"/>
          </a:xfrm>
          <a:prstGeom prst="ellipse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A138B709-5F25-5A5A-2EA7-C636793CEF14}"/>
              </a:ext>
            </a:extLst>
          </p:cNvPr>
          <p:cNvSpPr txBox="1"/>
          <p:nvPr/>
        </p:nvSpPr>
        <p:spPr>
          <a:xfrm>
            <a:off x="4779392" y="3205639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3AEAD522-5267-2B10-180E-EEAC9600ADB5}"/>
              </a:ext>
            </a:extLst>
          </p:cNvPr>
          <p:cNvSpPr/>
          <p:nvPr/>
        </p:nvSpPr>
        <p:spPr>
          <a:xfrm>
            <a:off x="6540024" y="2653104"/>
            <a:ext cx="462013" cy="462013"/>
          </a:xfrm>
          <a:prstGeom prst="ellipse">
            <a:avLst/>
          </a:prstGeom>
          <a:solidFill>
            <a:srgbClr val="5FB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166E8088-6F53-3AB9-CAB1-BAC751646493}"/>
              </a:ext>
            </a:extLst>
          </p:cNvPr>
          <p:cNvSpPr txBox="1"/>
          <p:nvPr/>
        </p:nvSpPr>
        <p:spPr>
          <a:xfrm>
            <a:off x="6590152" y="2642471"/>
            <a:ext cx="3462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pic>
        <p:nvPicPr>
          <p:cNvPr id="2" name="Afbeelding 26">
            <a:extLst>
              <a:ext uri="{FF2B5EF4-FFF2-40B4-BE49-F238E27FC236}">
                <a16:creationId xmlns:a16="http://schemas.microsoft.com/office/drawing/2014/main" id="{CA1BACAE-45E2-9B5E-CEA5-E2DCF9F429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7998" y="3777139"/>
            <a:ext cx="1143000" cy="114300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28000"/>
              </a:srgbClr>
            </a:outerShdw>
          </a:effectLst>
        </p:spPr>
      </p:pic>
      <p:sp>
        <p:nvSpPr>
          <p:cNvPr id="43" name="Ovaal 42">
            <a:extLst>
              <a:ext uri="{FF2B5EF4-FFF2-40B4-BE49-F238E27FC236}">
                <a16:creationId xmlns:a16="http://schemas.microsoft.com/office/drawing/2014/main" id="{02050C7F-1323-B7B7-6AE9-BE1F87E1A18E}"/>
              </a:ext>
            </a:extLst>
          </p:cNvPr>
          <p:cNvSpPr/>
          <p:nvPr/>
        </p:nvSpPr>
        <p:spPr>
          <a:xfrm>
            <a:off x="4758318" y="4175743"/>
            <a:ext cx="462013" cy="462013"/>
          </a:xfrm>
          <a:prstGeom prst="ellipse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3">
            <a:extLst>
              <a:ext uri="{FF2B5EF4-FFF2-40B4-BE49-F238E27FC236}">
                <a16:creationId xmlns:a16="http://schemas.microsoft.com/office/drawing/2014/main" id="{97CD9332-D97E-9195-C355-4641C077CC39}"/>
              </a:ext>
            </a:extLst>
          </p:cNvPr>
          <p:cNvSpPr txBox="1"/>
          <p:nvPr/>
        </p:nvSpPr>
        <p:spPr>
          <a:xfrm>
            <a:off x="4807518" y="4164356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pic>
        <p:nvPicPr>
          <p:cNvPr id="9" name="Picture 8" descr="A person with a beard&#10;&#10;Description automatically generated">
            <a:extLst>
              <a:ext uri="{FF2B5EF4-FFF2-40B4-BE49-F238E27FC236}">
                <a16:creationId xmlns:a16="http://schemas.microsoft.com/office/drawing/2014/main" id="{91874E13-0364-DEEA-9FEE-74DD88A9E0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2515" y="5208506"/>
            <a:ext cx="1161854" cy="1163016"/>
          </a:xfrm>
          <a:prstGeom prst="rect">
            <a:avLst/>
          </a:prstGeom>
        </p:spPr>
      </p:pic>
      <p:sp>
        <p:nvSpPr>
          <p:cNvPr id="51" name="Ovaal 50">
            <a:extLst>
              <a:ext uri="{FF2B5EF4-FFF2-40B4-BE49-F238E27FC236}">
                <a16:creationId xmlns:a16="http://schemas.microsoft.com/office/drawing/2014/main" id="{A71525A8-568E-3265-E05D-B347A14299D1}"/>
              </a:ext>
            </a:extLst>
          </p:cNvPr>
          <p:cNvSpPr/>
          <p:nvPr/>
        </p:nvSpPr>
        <p:spPr>
          <a:xfrm>
            <a:off x="6364897" y="5563741"/>
            <a:ext cx="462013" cy="462013"/>
          </a:xfrm>
          <a:prstGeom prst="ellipse">
            <a:avLst/>
          </a:prstGeom>
          <a:solidFill>
            <a:srgbClr val="694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E337489F-67B2-1BA3-5411-96CE29855A7D}"/>
              </a:ext>
            </a:extLst>
          </p:cNvPr>
          <p:cNvSpPr txBox="1"/>
          <p:nvPr/>
        </p:nvSpPr>
        <p:spPr>
          <a:xfrm>
            <a:off x="6397733" y="5563151"/>
            <a:ext cx="3152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954A7B22-25DB-4159-FA14-D04BA7AF632D}"/>
              </a:ext>
            </a:extLst>
          </p:cNvPr>
          <p:cNvSpPr txBox="1">
            <a:spLocks/>
          </p:cNvSpPr>
          <p:nvPr/>
        </p:nvSpPr>
        <p:spPr>
          <a:xfrm>
            <a:off x="1498606" y="-181500"/>
            <a:ext cx="6638458" cy="2083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Sales team branche Netherlands –Western &amp; Southern Europe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707369-C009-1F10-3E84-EB66AD749D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5236" y="464351"/>
            <a:ext cx="457200" cy="82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3A864D-F259-1AD4-C67A-B03299A2458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-574" t="-725" r="-6475"/>
          <a:stretch>
            <a:fillRect/>
          </a:stretch>
        </p:blipFill>
        <p:spPr>
          <a:xfrm>
            <a:off x="4987737" y="4811456"/>
            <a:ext cx="1220171" cy="1140090"/>
          </a:xfrm>
          <a:prstGeom prst="rect">
            <a:avLst/>
          </a:prstGeom>
        </p:spPr>
      </p:pic>
      <p:sp>
        <p:nvSpPr>
          <p:cNvPr id="3" name="Ovaal 42">
            <a:extLst>
              <a:ext uri="{FF2B5EF4-FFF2-40B4-BE49-F238E27FC236}">
                <a16:creationId xmlns:a16="http://schemas.microsoft.com/office/drawing/2014/main" id="{2F2C73A4-12CA-2856-A621-E36EDDA2E1D9}"/>
              </a:ext>
            </a:extLst>
          </p:cNvPr>
          <p:cNvSpPr/>
          <p:nvPr/>
        </p:nvSpPr>
        <p:spPr>
          <a:xfrm>
            <a:off x="4731636" y="5155921"/>
            <a:ext cx="462013" cy="462013"/>
          </a:xfrm>
          <a:prstGeom prst="ellipse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32FAD576-9D31-E958-7BCB-C60511B2D7DC}"/>
              </a:ext>
            </a:extLst>
          </p:cNvPr>
          <p:cNvSpPr txBox="1"/>
          <p:nvPr/>
        </p:nvSpPr>
        <p:spPr>
          <a:xfrm>
            <a:off x="4781633" y="5154982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pic>
        <p:nvPicPr>
          <p:cNvPr id="13" name="Picture 12" descr="Mert 2Service">
            <a:extLst>
              <a:ext uri="{FF2B5EF4-FFF2-40B4-BE49-F238E27FC236}">
                <a16:creationId xmlns:a16="http://schemas.microsoft.com/office/drawing/2014/main" id="{55B1CF15-2DE0-6B4C-0BFF-AE3D535FA2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0306" y="3823578"/>
            <a:ext cx="1167688" cy="1194728"/>
          </a:xfrm>
          <a:prstGeom prst="rect">
            <a:avLst/>
          </a:prstGeom>
        </p:spPr>
      </p:pic>
      <p:sp>
        <p:nvSpPr>
          <p:cNvPr id="47" name="Ovaal 46">
            <a:extLst>
              <a:ext uri="{FF2B5EF4-FFF2-40B4-BE49-F238E27FC236}">
                <a16:creationId xmlns:a16="http://schemas.microsoft.com/office/drawing/2014/main" id="{CED6A533-D6BE-9AA4-03DE-CC86FD21B23B}"/>
              </a:ext>
            </a:extLst>
          </p:cNvPr>
          <p:cNvSpPr/>
          <p:nvPr/>
        </p:nvSpPr>
        <p:spPr>
          <a:xfrm>
            <a:off x="7511690" y="4171468"/>
            <a:ext cx="462013" cy="462013"/>
          </a:xfrm>
          <a:prstGeom prst="ellipse">
            <a:avLst/>
          </a:prstGeom>
          <a:solidFill>
            <a:srgbClr val="E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39FAC9B1-3F45-D8DD-7EBB-A9EFA2407B97}"/>
              </a:ext>
            </a:extLst>
          </p:cNvPr>
          <p:cNvSpPr txBox="1"/>
          <p:nvPr/>
        </p:nvSpPr>
        <p:spPr>
          <a:xfrm>
            <a:off x="7558938" y="4176822"/>
            <a:ext cx="3383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90819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CCB45-3327-18E4-6C0B-D01322A3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A6EF2380-99B4-8123-4725-A972B1803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396" y="0"/>
            <a:ext cx="5308600" cy="68580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5A51F681-695A-7ECE-608A-1775925F1D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0"/>
            <a:ext cx="5308600" cy="6858000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0E6A7C1C-A8E8-076B-A4F0-5B3445FA22E5}"/>
              </a:ext>
            </a:extLst>
          </p:cNvPr>
          <p:cNvSpPr txBox="1">
            <a:spLocks/>
          </p:cNvSpPr>
          <p:nvPr/>
        </p:nvSpPr>
        <p:spPr>
          <a:xfrm>
            <a:off x="2205344" y="682145"/>
            <a:ext cx="3939435" cy="713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fontAlgn="base">
              <a:buNone/>
            </a:pPr>
            <a:endParaRPr lang="en-GB" sz="30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71BCD5C4-3987-D216-234B-54752E220E85}"/>
              </a:ext>
            </a:extLst>
          </p:cNvPr>
          <p:cNvSpPr txBox="1"/>
          <p:nvPr/>
        </p:nvSpPr>
        <p:spPr>
          <a:xfrm>
            <a:off x="687196" y="1533134"/>
            <a:ext cx="4610680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Our </a:t>
            </a:r>
            <a:r>
              <a:rPr lang="en-US" sz="1400" b="1" u="sng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inside/outside</a:t>
            </a:r>
            <a:r>
              <a:rPr lang="en-US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 sales team that operates out of Austria.</a:t>
            </a:r>
            <a:br>
              <a:rPr lang="nl-NL" sz="1400" b="1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1400" b="1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nl-NL" sz="1400" b="1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Dominik Graaf</a:t>
            </a:r>
            <a:br>
              <a:rPr lang="nl-NL" sz="1400" b="1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140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Branch M</a:t>
            </a: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anager Austria / Sales Austria</a:t>
            </a:r>
            <a:br>
              <a:rPr lang="nl-NL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d.graaf@2service.at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  <a:cs typeface="Roboto"/>
            </a:endParaRPr>
          </a:p>
          <a:p>
            <a:pPr marL="342900" indent="-342900">
              <a:buAutoNum type="arabicPeriod"/>
            </a:pPr>
            <a:endParaRPr lang="nl-NL" sz="1400" b="1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Deborah </a:t>
            </a:r>
            <a:r>
              <a:rPr lang="nl-NL" sz="1400" b="1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Trepkova</a:t>
            </a:r>
            <a:br>
              <a:rPr lang="nl-NL" sz="1400" b="1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Sales Assistant</a:t>
            </a:r>
            <a:br>
              <a:rPr lang="nl-NL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d.trepkova@2service.at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  <a:cs typeface="Roboto"/>
            </a:endParaRPr>
          </a:p>
          <a:p>
            <a:pPr marL="342900" indent="-3429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nl-NL" sz="1400" b="1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Edine</a:t>
            </a: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 </a:t>
            </a:r>
            <a:r>
              <a:rPr lang="nl-NL" sz="1400" b="1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Vendegh</a:t>
            </a:r>
            <a:br>
              <a:rPr lang="nl-NL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Account Manager CEE (Hungary, Slovakia)</a:t>
            </a:r>
            <a:br>
              <a:rPr lang="en-GB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400" dirty="0">
                <a:solidFill>
                  <a:srgbClr val="455164"/>
                </a:solidFill>
                <a:latin typeface="Qanelas Soft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e.vendegh@2service.at</a:t>
            </a:r>
            <a:endParaRPr lang="en-GB" sz="1400" dirty="0">
              <a:solidFill>
                <a:srgbClr val="455164"/>
              </a:solidFill>
              <a:latin typeface="Qanelas Soft"/>
              <a:ea typeface="Roboto"/>
              <a:cs typeface="Roboto"/>
            </a:endParaRPr>
          </a:p>
          <a:p>
            <a:pPr marL="342900" indent="-342900">
              <a:buAutoNum type="arabicPeriod"/>
            </a:pPr>
            <a:endParaRPr lang="en-GB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nl-NL" sz="1400" b="1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Aylya</a:t>
            </a:r>
            <a:r>
              <a:rPr lang="nl-NL" sz="1400" b="1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 </a:t>
            </a:r>
            <a:r>
              <a:rPr lang="nl-NL" sz="1400" b="1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Slavova</a:t>
            </a:r>
            <a:br>
              <a:rPr lang="nl-NL" sz="1400" b="1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Account Manager Bulgaria</a:t>
            </a:r>
            <a:br>
              <a:rPr lang="nl-NL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1400" dirty="0">
                <a:solidFill>
                  <a:srgbClr val="455164"/>
                </a:solidFill>
                <a:latin typeface="Qanelas Soft"/>
                <a:ea typeface="Roboto"/>
                <a:cs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a.slavova@2service.at</a:t>
            </a:r>
            <a:endParaRPr lang="nl-NL" sz="1400" dirty="0">
              <a:solidFill>
                <a:srgbClr val="455164"/>
              </a:solidFill>
              <a:latin typeface="Qanelas Soft"/>
              <a:ea typeface="Roboto"/>
              <a:cs typeface="Roboto"/>
            </a:endParaRPr>
          </a:p>
          <a:p>
            <a:pPr marL="342900" indent="-342900">
              <a:buAutoNum type="arabicPeriod"/>
            </a:pPr>
            <a:endParaRPr lang="en-GB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en-GB" sz="1400" b="1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Adam Mizia</a:t>
            </a:r>
            <a:br>
              <a:rPr lang="en-GB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Account Manager Poland</a:t>
            </a:r>
            <a:br>
              <a:rPr lang="en-GB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400" b="0" dirty="0">
                <a:solidFill>
                  <a:srgbClr val="455164"/>
                </a:solidFill>
                <a:effectLst/>
                <a:latin typeface="Qanelas Soft"/>
                <a:ea typeface="Roboto"/>
                <a:cs typeface="Robo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a.mizia@2service.at</a:t>
            </a:r>
            <a:endParaRPr lang="en-GB" sz="1400" b="0" dirty="0">
              <a:solidFill>
                <a:srgbClr val="455164"/>
              </a:solidFill>
              <a:effectLst/>
              <a:latin typeface="Qanelas Soft"/>
              <a:ea typeface="Roboto"/>
              <a:cs typeface="Roboto"/>
            </a:endParaRPr>
          </a:p>
          <a:p>
            <a:pPr marL="342900" indent="-3429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kstvak 41">
            <a:extLst>
              <a:ext uri="{FF2B5EF4-FFF2-40B4-BE49-F238E27FC236}">
                <a16:creationId xmlns:a16="http://schemas.microsoft.com/office/drawing/2014/main" id="{F9B4BEDC-BAE2-363A-CE0D-F2F6A7B89FBF}"/>
              </a:ext>
            </a:extLst>
          </p:cNvPr>
          <p:cNvSpPr txBox="1"/>
          <p:nvPr/>
        </p:nvSpPr>
        <p:spPr>
          <a:xfrm>
            <a:off x="7625120" y="5654186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pic>
        <p:nvPicPr>
          <p:cNvPr id="33" name="Afbeelding 32" descr="Afbeelding met Menselijk gezicht, glimlach, persoon, dame&#10;&#10;Automatisch gegenereerde beschrijving">
            <a:extLst>
              <a:ext uri="{FF2B5EF4-FFF2-40B4-BE49-F238E27FC236}">
                <a16:creationId xmlns:a16="http://schemas.microsoft.com/office/drawing/2014/main" id="{C11F263C-A27D-37DF-605C-F81650AB61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0911" y="3966257"/>
            <a:ext cx="848439" cy="724673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86E5365E-4D7D-190A-0606-0C83E71E897C}"/>
              </a:ext>
            </a:extLst>
          </p:cNvPr>
          <p:cNvSpPr txBox="1">
            <a:spLocks/>
          </p:cNvSpPr>
          <p:nvPr/>
        </p:nvSpPr>
        <p:spPr>
          <a:xfrm>
            <a:off x="1498605" y="-181500"/>
            <a:ext cx="7692047" cy="2083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Sales team branche Austria -</a:t>
            </a:r>
            <a:b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</a:br>
            <a:r>
              <a:rPr lang="nl-NL" sz="3200" b="1" spc="50" dirty="0" err="1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Eastern</a:t>
            </a:r>
            <a: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 Europe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2B4E5B16-8EC2-29AF-1267-D0A3713941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236" y="464351"/>
            <a:ext cx="457200" cy="825500"/>
          </a:xfrm>
          <a:prstGeom prst="rect">
            <a:avLst/>
          </a:prstGeom>
        </p:spPr>
      </p:pic>
      <p:pic>
        <p:nvPicPr>
          <p:cNvPr id="14" name="Picture 13" descr="A blue and black logo&#10;&#10;AI-generated content may be incorrect.">
            <a:extLst>
              <a:ext uri="{FF2B5EF4-FFF2-40B4-BE49-F238E27FC236}">
                <a16:creationId xmlns:a16="http://schemas.microsoft.com/office/drawing/2014/main" id="{B02B0FEC-C2E0-3352-788E-72B6E7B14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9573" y="2112983"/>
            <a:ext cx="2877426" cy="751009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77075ABC-305F-8693-697B-2991883F3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736" y="2112983"/>
            <a:ext cx="830717" cy="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Adam Mizia, 2Service GmbH">
            <a:extLst>
              <a:ext uri="{FF2B5EF4-FFF2-40B4-BE49-F238E27FC236}">
                <a16:creationId xmlns:a16="http://schemas.microsoft.com/office/drawing/2014/main" id="{5BB665AF-0484-56E4-7A88-95058ABD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36" y="5653961"/>
            <a:ext cx="743154" cy="7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Aylya Slavova, 2Service GmbH">
            <a:extLst>
              <a:ext uri="{FF2B5EF4-FFF2-40B4-BE49-F238E27FC236}">
                <a16:creationId xmlns:a16="http://schemas.microsoft.com/office/drawing/2014/main" id="{707164DD-477B-CB43-3CBF-6FF3495C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36" y="4808722"/>
            <a:ext cx="743153" cy="7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9E0F332-0023-C412-8AFB-DF55620AEB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3592" y="3049455"/>
            <a:ext cx="760527" cy="760527"/>
          </a:xfrm>
          <a:prstGeom prst="rect">
            <a:avLst/>
          </a:prstGeom>
          <a:effectLst>
            <a:outerShdw blurRad="50800" dist="50800" dir="3120000" algn="ctr" rotWithShape="0">
              <a:schemeClr val="tx1">
                <a:alpha val="2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01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0744-06EF-C3D3-6B99-28B73F850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B57DA035-030E-D103-5B2D-D5A07F51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396" y="0"/>
            <a:ext cx="5308600" cy="68580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660A6B3-E6D7-39EB-F4C8-162217676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0"/>
            <a:ext cx="5308600" cy="6858000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45C24EF5-0D7D-6E1A-8D3B-051EE23E4EE8}"/>
              </a:ext>
            </a:extLst>
          </p:cNvPr>
          <p:cNvSpPr txBox="1">
            <a:spLocks/>
          </p:cNvSpPr>
          <p:nvPr/>
        </p:nvSpPr>
        <p:spPr>
          <a:xfrm>
            <a:off x="2205344" y="682145"/>
            <a:ext cx="3939435" cy="713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fontAlgn="base">
              <a:buNone/>
            </a:pPr>
            <a:endParaRPr lang="en-GB" sz="30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DD44CE6B-C710-6552-10B3-1442ECFACD9D}"/>
              </a:ext>
            </a:extLst>
          </p:cNvPr>
          <p:cNvSpPr txBox="1"/>
          <p:nvPr/>
        </p:nvSpPr>
        <p:spPr>
          <a:xfrm>
            <a:off x="687196" y="1561447"/>
            <a:ext cx="3939435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Our </a:t>
            </a:r>
            <a:r>
              <a:rPr lang="en-US" sz="1400" b="1" u="sng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inside/outside</a:t>
            </a:r>
            <a:r>
              <a:rPr lang="en-US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 sales team that operates out of Sweden.</a:t>
            </a:r>
            <a:br>
              <a:rPr lang="nl-NL" sz="1400" b="1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1400" b="1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b="1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Yasser </a:t>
            </a:r>
            <a:r>
              <a:rPr lang="en-US" sz="1400" b="1" dirty="0" err="1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Safawizadeh</a:t>
            </a:r>
            <a:br>
              <a:rPr lang="en-US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Regional Manager 2Service Nordic AB </a:t>
            </a:r>
            <a:br>
              <a:rPr lang="en-US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(Sweden, Norway, Finland and Denmark)</a:t>
            </a:r>
            <a:br>
              <a:rPr lang="en-US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solidFill>
                  <a:srgbClr val="455164"/>
                </a:solidFill>
                <a:latin typeface="Qanelas Soft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y.safawi@2service.se</a:t>
            </a:r>
            <a:br>
              <a:rPr lang="en-US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1400" dirty="0"/>
              <a:t>+46 70 977 17 06</a:t>
            </a:r>
            <a:br>
              <a:rPr lang="en-US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1400" b="1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Abbas </a:t>
            </a:r>
            <a:r>
              <a:rPr lang="en-US" sz="1400" b="1" dirty="0" err="1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Safawizadeh</a:t>
            </a:r>
            <a:br>
              <a:rPr lang="en-US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solidFill>
                  <a:srgbClr val="455164"/>
                </a:solidFill>
                <a:latin typeface="Qanelas Soft"/>
                <a:ea typeface="Roboto"/>
                <a:cs typeface="Roboto"/>
              </a:rPr>
              <a:t>Branch Manager 2Service Nordic AB </a:t>
            </a:r>
            <a:br>
              <a:rPr lang="en-US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solidFill>
                  <a:srgbClr val="455164"/>
                </a:solidFill>
                <a:latin typeface="Qanelas Soft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a.safawi@2service.se</a:t>
            </a:r>
            <a:br>
              <a:rPr lang="en-US" sz="1400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1400" dirty="0"/>
              <a:t>+46 76 600 92 71</a:t>
            </a:r>
            <a:endParaRPr lang="en-US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kstvak 41">
            <a:extLst>
              <a:ext uri="{FF2B5EF4-FFF2-40B4-BE49-F238E27FC236}">
                <a16:creationId xmlns:a16="http://schemas.microsoft.com/office/drawing/2014/main" id="{5855E3BD-415B-2034-9F88-431601BA0413}"/>
              </a:ext>
            </a:extLst>
          </p:cNvPr>
          <p:cNvSpPr txBox="1"/>
          <p:nvPr/>
        </p:nvSpPr>
        <p:spPr>
          <a:xfrm>
            <a:off x="7625120" y="5654186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244AA23B-26B2-B642-5443-B3B34F831827}"/>
              </a:ext>
            </a:extLst>
          </p:cNvPr>
          <p:cNvSpPr txBox="1">
            <a:spLocks/>
          </p:cNvSpPr>
          <p:nvPr/>
        </p:nvSpPr>
        <p:spPr>
          <a:xfrm>
            <a:off x="1498606" y="-181500"/>
            <a:ext cx="6638458" cy="2083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Sales team branche </a:t>
            </a:r>
            <a:r>
              <a:rPr lang="nl-NL" sz="3200" b="1" spc="50" dirty="0" err="1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Nordics</a:t>
            </a:r>
            <a: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 -</a:t>
            </a:r>
            <a:b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</a:br>
            <a:r>
              <a:rPr lang="nl-NL" sz="3200" b="1" spc="50" dirty="0" err="1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Northern</a:t>
            </a:r>
            <a: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 Europe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5D3BCF9F-F35A-1421-671A-48ACE2E1C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36" y="464351"/>
            <a:ext cx="457200" cy="825500"/>
          </a:xfrm>
          <a:prstGeom prst="rect">
            <a:avLst/>
          </a:prstGeom>
        </p:spPr>
      </p:pic>
      <p:pic>
        <p:nvPicPr>
          <p:cNvPr id="2" name="Picture 24" descr="Abbas Safawizadeh, 2Service Nordic AB">
            <a:extLst>
              <a:ext uri="{FF2B5EF4-FFF2-40B4-BE49-F238E27FC236}">
                <a16:creationId xmlns:a16="http://schemas.microsoft.com/office/drawing/2014/main" id="{C098B833-5AA7-2B6B-A4E0-8C6B9A99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78" y="3577387"/>
            <a:ext cx="822644" cy="82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DBC6762-F513-4224-CCDF-6DF681171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2291" y="2328438"/>
            <a:ext cx="3215721" cy="92934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1F75573-2F27-74EC-7F45-0038E9E500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278" y="2328438"/>
            <a:ext cx="822644" cy="82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3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50500-B97A-B335-FAA1-C410661F4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2B3A38A6-1FF5-CBF6-0291-29C87CED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396" y="0"/>
            <a:ext cx="5308600" cy="6858000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8F634E95-3A72-A8DC-661A-1977404B7FE2}"/>
              </a:ext>
            </a:extLst>
          </p:cNvPr>
          <p:cNvSpPr txBox="1">
            <a:spLocks/>
          </p:cNvSpPr>
          <p:nvPr/>
        </p:nvSpPr>
        <p:spPr>
          <a:xfrm>
            <a:off x="2205344" y="682145"/>
            <a:ext cx="3939435" cy="713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fontAlgn="base">
              <a:buNone/>
            </a:pPr>
            <a:endParaRPr lang="en-GB" sz="30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C0CDC724-8963-6540-0DC8-E30FDFA3FF29}"/>
              </a:ext>
            </a:extLst>
          </p:cNvPr>
          <p:cNvSpPr txBox="1"/>
          <p:nvPr/>
        </p:nvSpPr>
        <p:spPr>
          <a:xfrm>
            <a:off x="687196" y="1561447"/>
            <a:ext cx="4610680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Our </a:t>
            </a:r>
            <a:r>
              <a:rPr lang="en-US" sz="1400" b="1" u="sng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inside/outside</a:t>
            </a:r>
            <a: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 sales team that operates out of Poland.</a:t>
            </a:r>
            <a:br>
              <a:rPr lang="nl-NL" sz="1400" b="1" dirty="0"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1400" b="1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1400" b="1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Sylwia </a:t>
            </a:r>
            <a:r>
              <a:rPr lang="en-US" sz="1400" b="1" dirty="0" err="1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Piątkowiak</a:t>
            </a:r>
            <a:b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Key Account Manager Poland</a:t>
            </a:r>
            <a:b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s.piatkowiak@2service.pl</a:t>
            </a:r>
            <a:b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1400" b="1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1400" b="1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Kuba </a:t>
            </a:r>
            <a:r>
              <a:rPr lang="en-US" sz="1400" b="1" dirty="0" err="1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Żołnierowicz</a:t>
            </a:r>
            <a:b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Account Manager Poland</a:t>
            </a:r>
            <a:b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dirty="0">
                <a:solidFill>
                  <a:srgbClr val="455164"/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k.zolnierowicz@2service.pl</a:t>
            </a: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nl-NL" sz="1400" dirty="0">
              <a:solidFill>
                <a:srgbClr val="455164"/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kstvak 41">
            <a:extLst>
              <a:ext uri="{FF2B5EF4-FFF2-40B4-BE49-F238E27FC236}">
                <a16:creationId xmlns:a16="http://schemas.microsoft.com/office/drawing/2014/main" id="{188C249B-6FF5-2307-6B90-8C98101CA11F}"/>
              </a:ext>
            </a:extLst>
          </p:cNvPr>
          <p:cNvSpPr txBox="1"/>
          <p:nvPr/>
        </p:nvSpPr>
        <p:spPr>
          <a:xfrm>
            <a:off x="7625120" y="5654186"/>
            <a:ext cx="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EDDEAE9-82A1-B389-0C5B-E7A0D2A1CCE3}"/>
              </a:ext>
            </a:extLst>
          </p:cNvPr>
          <p:cNvSpPr txBox="1">
            <a:spLocks/>
          </p:cNvSpPr>
          <p:nvPr/>
        </p:nvSpPr>
        <p:spPr>
          <a:xfrm>
            <a:off x="1498606" y="-181500"/>
            <a:ext cx="6638458" cy="2083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50" dirty="0">
                <a:solidFill>
                  <a:srgbClr val="455164"/>
                </a:solidFill>
                <a:latin typeface="Qanelas Soft SemiBold"/>
                <a:ea typeface="Roboto Slab" pitchFamily="2" charset="0"/>
              </a:rPr>
              <a:t>Sales team branche Poland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C0183497-B1EA-DC99-77EE-10BFE0C07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36" y="464351"/>
            <a:ext cx="457200" cy="825500"/>
          </a:xfrm>
          <a:prstGeom prst="rect">
            <a:avLst/>
          </a:prstGeom>
        </p:spPr>
      </p:pic>
      <p:pic>
        <p:nvPicPr>
          <p:cNvPr id="2" name="Picture 26" descr="Sylwia Piatkowiak, 2Service Poland Sp. z. o.o.">
            <a:extLst>
              <a:ext uri="{FF2B5EF4-FFF2-40B4-BE49-F238E27FC236}">
                <a16:creationId xmlns:a16="http://schemas.microsoft.com/office/drawing/2014/main" id="{D3767573-F14A-18AC-2CED-579EE69E0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73" y="2150403"/>
            <a:ext cx="768004" cy="76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8" descr="Kuba Zolnierowicz, 2Service Poland Sp. z. o.o.">
            <a:extLst>
              <a:ext uri="{FF2B5EF4-FFF2-40B4-BE49-F238E27FC236}">
                <a16:creationId xmlns:a16="http://schemas.microsoft.com/office/drawing/2014/main" id="{B6FEDBB2-4B77-8D4B-33F7-193E7E35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72" y="3115594"/>
            <a:ext cx="768004" cy="76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5D6B375-5FDF-CC25-A322-6947C7DDD6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15007" y="2150403"/>
            <a:ext cx="2926853" cy="8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7ED48-80F1-746D-5041-967492FCC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A2A460A-8AC0-F88A-C41A-C053565D723E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7DF2942-C4C4-77C9-01B2-6BA3AD1379B7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KPI </a:t>
            </a:r>
            <a:r>
              <a:rPr lang="nl-NL" sz="3200" b="1" spc="300" dirty="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driven</a:t>
            </a:r>
            <a:endParaRPr lang="nl-NL" sz="3200" b="1" spc="300" dirty="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6ABAE6-A6E6-347C-E124-2DDF9CE31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B26B143-ADB4-454B-6643-7CA430C9C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0BBCDB-4250-2DC3-5BA4-D87C444D1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E465CDB-38A3-D1E9-7D2E-C206D16E2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6461C04-772F-409C-7CF4-CA0ADC6B7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E446FE9C-1819-5120-55B2-40537E7AF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6B4C71D9-140F-9D01-E591-F596BA2E6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4DD3B39B-D28C-4C92-C0A4-399CB351AC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5DE77EE-7EEC-3588-A71C-98E4DCE9D1DB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F9CB3A2-D249-956C-8B89-8EE5EAFE9F42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53FA563-215A-FFED-6C0D-944D9C52B281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AFAC41F9-E0B9-6DD5-1D62-1A2E359BD4B7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C167C2C-8ED1-BD2A-B005-3518DA472D7B}"/>
              </a:ext>
            </a:extLst>
          </p:cNvPr>
          <p:cNvSpPr txBox="1"/>
          <p:nvPr/>
        </p:nvSpPr>
        <p:spPr>
          <a:xfrm>
            <a:off x="1999090" y="1561338"/>
            <a:ext cx="7557505" cy="2448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GB" sz="24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We perform to the highest standards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000" b="1" kern="100" dirty="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dirty="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Logistical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errors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</a:t>
            </a:r>
            <a:r>
              <a:rPr lang="nl-NL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&lt; 0.10%</a:t>
            </a:r>
            <a:endParaRPr lang="nl-NL" sz="2000" b="1" kern="100" dirty="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Customer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satisfaction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(personal support): </a:t>
            </a:r>
            <a:r>
              <a:rPr lang="nl-NL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&gt; 95%</a:t>
            </a:r>
            <a:endParaRPr lang="nl-NL" sz="2000" b="1" kern="100" dirty="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RMA processing: average of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2.5 days</a:t>
            </a:r>
            <a:endParaRPr lang="en-GB" sz="2000" b="1" kern="100" dirty="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dirty="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TrustedShops</a:t>
            </a:r>
            <a:r>
              <a:rPr lang="nl-NL" sz="2000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review score: </a:t>
            </a:r>
            <a:r>
              <a:rPr lang="nl-NL" sz="2000" b="1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4.8/5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A137AC-24D2-7E03-10AC-7890F0FCD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1399FC-DA7D-B707-B3BD-6FB03494CB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3323A05-D19F-8E10-AA91-8892661574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2721055-499C-942A-96DC-A7A5D5B609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4730" y="4580138"/>
            <a:ext cx="1088699" cy="108869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8A59BA5-81F7-8D6F-9080-8A39F02D4D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9063" y="4848342"/>
            <a:ext cx="3437558" cy="740797"/>
          </a:xfrm>
          <a:prstGeom prst="rect">
            <a:avLst/>
          </a:prstGeom>
        </p:spPr>
      </p:pic>
      <p:pic>
        <p:nvPicPr>
          <p:cNvPr id="17" name="Afbeelding 16" descr="Afbeelding met buitenshuis, weg, auto, kruising&#10;&#10;Automatisch gegenereerde beschrijving">
            <a:extLst>
              <a:ext uri="{FF2B5EF4-FFF2-40B4-BE49-F238E27FC236}">
                <a16:creationId xmlns:a16="http://schemas.microsoft.com/office/drawing/2014/main" id="{86B9865A-EB00-8E72-AFAD-861F338423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67063" y="-853416"/>
            <a:ext cx="12392722" cy="92945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4281F48-EE41-1E45-F8D5-5458DC066F3D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22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5655-2C7E-ABC7-8359-B916367C0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persoon, glimlach, person&#10;&#10;Automatisch gegenereerde beschrijving">
            <a:extLst>
              <a:ext uri="{FF2B5EF4-FFF2-40B4-BE49-F238E27FC236}">
                <a16:creationId xmlns:a16="http://schemas.microsoft.com/office/drawing/2014/main" id="{8FFE0325-E21A-F477-C52A-3D93358D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311" y="4692115"/>
            <a:ext cx="1473176" cy="1474649"/>
          </a:xfrm>
          <a:prstGeom prst="rect">
            <a:avLst/>
          </a:prstGeom>
        </p:spPr>
      </p:pic>
      <p:pic>
        <p:nvPicPr>
          <p:cNvPr id="11" name="Afbeelding 10" descr="Afbeelding met Menselijk gezicht, Menselijke baard, Kin, Voorhoofd&#10;&#10;Automatisch gegenereerde beschrijving">
            <a:extLst>
              <a:ext uri="{FF2B5EF4-FFF2-40B4-BE49-F238E27FC236}">
                <a16:creationId xmlns:a16="http://schemas.microsoft.com/office/drawing/2014/main" id="{A78DE032-6D4C-97C6-D8CA-09696852C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898" y="4692115"/>
            <a:ext cx="1473176" cy="1474649"/>
          </a:xfrm>
          <a:prstGeom prst="rect">
            <a:avLst/>
          </a:prstGeom>
        </p:spPr>
      </p:pic>
      <p:pic>
        <p:nvPicPr>
          <p:cNvPr id="17" name="Afbeelding 16" descr="Afbeelding met Menselijk gezicht, glimlach, persoon, portret&#10;&#10;Automatisch gegenereerde beschrijving">
            <a:extLst>
              <a:ext uri="{FF2B5EF4-FFF2-40B4-BE49-F238E27FC236}">
                <a16:creationId xmlns:a16="http://schemas.microsoft.com/office/drawing/2014/main" id="{C6F86F8A-FB59-2741-00CD-DEB575F0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501" y="4692116"/>
            <a:ext cx="1473176" cy="1474649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C394B53-5685-2D0F-2FBB-722E5636899B}"/>
              </a:ext>
            </a:extLst>
          </p:cNvPr>
          <p:cNvSpPr txBox="1"/>
          <p:nvPr/>
        </p:nvSpPr>
        <p:spPr>
          <a:xfrm>
            <a:off x="3955341" y="6217521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</a:rPr>
              <a:t>Marcel, 54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013A12E-5D50-83DC-9A32-AF658839B613}"/>
              </a:ext>
            </a:extLst>
          </p:cNvPr>
          <p:cNvSpPr txBox="1"/>
          <p:nvPr/>
        </p:nvSpPr>
        <p:spPr>
          <a:xfrm>
            <a:off x="6326266" y="6221148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</a:rPr>
              <a:t>Mark, 51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198FC31-A662-D88D-61C2-02056F9D176E}"/>
              </a:ext>
            </a:extLst>
          </p:cNvPr>
          <p:cNvSpPr txBox="1"/>
          <p:nvPr/>
        </p:nvSpPr>
        <p:spPr>
          <a:xfrm>
            <a:off x="8697191" y="6217521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tx2"/>
                </a:solidFill>
              </a:rPr>
              <a:t>Remco, 49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2F4FBB9-E323-658A-DEA7-4332CB577C2E}"/>
              </a:ext>
            </a:extLst>
          </p:cNvPr>
          <p:cNvSpPr/>
          <p:nvPr/>
        </p:nvSpPr>
        <p:spPr>
          <a:xfrm>
            <a:off x="-110392" y="-100361"/>
            <a:ext cx="1848510" cy="7128689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F40C38D-04BD-13B9-83E6-0CA816E1518A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4A272D1-769D-F054-ED58-EBC372409729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Origin</a:t>
            </a:r>
            <a:r>
              <a:rPr lang="nl-NL" sz="3200" b="1" spc="300" dirty="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2Service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C2F29866-C724-B8E0-161A-75D29F436C7A}"/>
              </a:ext>
            </a:extLst>
          </p:cNvPr>
          <p:cNvSpPr txBox="1">
            <a:spLocks/>
          </p:cNvSpPr>
          <p:nvPr/>
        </p:nvSpPr>
        <p:spPr>
          <a:xfrm>
            <a:off x="2466935" y="1561338"/>
            <a:ext cx="8730152" cy="280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8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Family business 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with 13 years of expertise in mobile spare parts, and 24 years of providing repair services</a:t>
            </a:r>
          </a:p>
          <a:p>
            <a:pPr marL="914400" lvl="2" indent="0">
              <a:lnSpc>
                <a:spcPct val="107000"/>
              </a:lnSpc>
              <a:buNone/>
            </a:pPr>
            <a:r>
              <a:rPr lang="nl-NL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3 </a:t>
            </a:r>
            <a:r>
              <a:rPr lang="nl-NL" b="1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shareholders</a:t>
            </a:r>
            <a:r>
              <a:rPr lang="nl-NL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lvl="3">
              <a:lnSpc>
                <a:spcPct val="107000"/>
              </a:lnSpc>
            </a:pP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nl-NL" sz="2000" kern="100" dirty="0">
                <a:solidFill>
                  <a:schemeClr val="tx2"/>
                </a:solidFill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FT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active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nl-NL" sz="2000" kern="100" dirty="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Tripal</a:t>
            </a: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Group BV</a:t>
            </a:r>
          </a:p>
          <a:p>
            <a:pPr lvl="3">
              <a:lnSpc>
                <a:spcPct val="107000"/>
              </a:lnSpc>
            </a:pP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Long-term focus</a:t>
            </a:r>
          </a:p>
          <a:p>
            <a:pPr lvl="3">
              <a:lnSpc>
                <a:spcPct val="107000"/>
              </a:lnSpc>
            </a:pP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Commitment to top-quality products and services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</a:pP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Adding value to the 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Aptos" panose="020B0004020202020204" pitchFamily="34" charset="0"/>
                <a:cs typeface="Times New Roman"/>
              </a:rPr>
              <a:t>spare 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parts distribution chain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5F1CB40B-6E14-C97A-504C-C311F547DBFD}"/>
              </a:ext>
            </a:extLst>
          </p:cNvPr>
          <p:cNvSpPr/>
          <p:nvPr/>
        </p:nvSpPr>
        <p:spPr>
          <a:xfrm>
            <a:off x="12192000" y="-100361"/>
            <a:ext cx="1800000" cy="71286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 descr="Afbeelding met groen, plant&#10;&#10;Automatisch gegenereerde beschrijving">
            <a:extLst>
              <a:ext uri="{FF2B5EF4-FFF2-40B4-BE49-F238E27FC236}">
                <a16:creationId xmlns:a16="http://schemas.microsoft.com/office/drawing/2014/main" id="{276B9288-017D-2BE5-7981-EA594FBF0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2696">
            <a:off x="-298708" y="7407365"/>
            <a:ext cx="13249948" cy="681938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F17211B-6E40-7953-1813-9002DAAF14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10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76E2F3-F9BB-B63A-AD67-AD6DFFBB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FDDE3BC7-737F-FB1F-A276-7C97E61A8E4D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2823388-8519-7A81-6640-A8CC7BB8DBEF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5E6C694-80B8-583A-A502-9A7F7A2A51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242290" y="-977943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BFF7E13-445F-85F0-B8F8-A27C59D465F5}"/>
              </a:ext>
            </a:extLst>
          </p:cNvPr>
          <p:cNvSpPr txBox="1"/>
          <p:nvPr/>
        </p:nvSpPr>
        <p:spPr>
          <a:xfrm>
            <a:off x="1999090" y="1561338"/>
            <a:ext cx="9392810" cy="1389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000" b="1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Logistical</a:t>
            </a:r>
            <a:r>
              <a:rPr lang="nl-NL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 Partners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UPS, DHL, PostNL</a:t>
            </a:r>
            <a:b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- </a:t>
            </a:r>
            <a:r>
              <a:rPr lang="nl-NL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IATA </a:t>
            </a:r>
            <a:r>
              <a:rPr lang="nl-NL" sz="2000" kern="100" dirty="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certified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5EDD90CF-5EF1-4CA1-0686-8487332EB564}"/>
              </a:ext>
            </a:extLst>
          </p:cNvPr>
          <p:cNvSpPr/>
          <p:nvPr/>
        </p:nvSpPr>
        <p:spPr>
          <a:xfrm>
            <a:off x="2566988" y="3429000"/>
            <a:ext cx="8913812" cy="1562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6BF2313-35F2-C1EF-2003-3798D6553482}"/>
              </a:ext>
            </a:extLst>
          </p:cNvPr>
          <p:cNvSpPr txBox="1"/>
          <p:nvPr/>
        </p:nvSpPr>
        <p:spPr>
          <a:xfrm>
            <a:off x="3716993" y="3978508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>
                <a:solidFill>
                  <a:srgbClr val="1C5484"/>
                </a:solidFill>
                <a:latin typeface="Qanelas Soft SemiBold" pitchFamily="2" charset="77"/>
              </a:rPr>
              <a:t>Global </a:t>
            </a:r>
            <a:r>
              <a:rPr lang="nl-NL" sz="2000" b="1" err="1">
                <a:solidFill>
                  <a:srgbClr val="1C5484"/>
                </a:solidFill>
                <a:latin typeface="Qanelas Soft SemiBold" pitchFamily="2" charset="77"/>
              </a:rPr>
              <a:t>Shipping</a:t>
            </a:r>
            <a:endParaRPr lang="nl-NL" sz="2000" b="1">
              <a:solidFill>
                <a:srgbClr val="1C5484"/>
              </a:solidFill>
              <a:latin typeface="Qanelas Soft SemiBold" pitchFamily="2" charset="77"/>
            </a:endParaRPr>
          </a:p>
        </p:txBody>
      </p:sp>
      <p:pic>
        <p:nvPicPr>
          <p:cNvPr id="7" name="Afbeelding 6" descr="Afbeelding met Lettertype, logo, Graphics, symbool&#10;&#10;Automatisch gegenereerde beschrijving">
            <a:extLst>
              <a:ext uri="{FF2B5EF4-FFF2-40B4-BE49-F238E27FC236}">
                <a16:creationId xmlns:a16="http://schemas.microsoft.com/office/drawing/2014/main" id="{5042D3DA-3EF0-18C4-79B5-3D7582936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888" y="3701045"/>
            <a:ext cx="985991" cy="985991"/>
          </a:xfrm>
          <a:prstGeom prst="rect">
            <a:avLst/>
          </a:prstGeom>
        </p:spPr>
      </p:pic>
      <p:pic>
        <p:nvPicPr>
          <p:cNvPr id="11" name="Afbeelding 10" descr="Afbeelding met logo, symbool, Lettertype, Graphics&#10;&#10;Automatisch gegenereerde beschrijving">
            <a:extLst>
              <a:ext uri="{FF2B5EF4-FFF2-40B4-BE49-F238E27FC236}">
                <a16:creationId xmlns:a16="http://schemas.microsoft.com/office/drawing/2014/main" id="{D32A9CEA-9801-54F5-F936-7693AB12A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048" y="3710444"/>
            <a:ext cx="862742" cy="1028460"/>
          </a:xfrm>
          <a:prstGeom prst="rect">
            <a:avLst/>
          </a:prstGeom>
        </p:spPr>
      </p:pic>
      <p:pic>
        <p:nvPicPr>
          <p:cNvPr id="15" name="Afbeelding 14" descr="Afbeelding met rood, Graphics, Lettertype, Kleurrijkheid&#10;&#10;Automatisch gegenereerde beschrijving">
            <a:extLst>
              <a:ext uri="{FF2B5EF4-FFF2-40B4-BE49-F238E27FC236}">
                <a16:creationId xmlns:a16="http://schemas.microsoft.com/office/drawing/2014/main" id="{66C50D68-4913-DAE9-DA7A-80A62AAFB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625" y="3978508"/>
            <a:ext cx="1965660" cy="2733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1FAEF4E-92F2-1146-CBCA-73A2289B5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497" y="3880319"/>
            <a:ext cx="730250" cy="46972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48F7874-B8C1-0325-AA22-6EB3542956D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65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957B-619F-375C-5A78-D4B5F79DE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F3A0CF31-2F27-2EAD-8531-3D2F969314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98078"/>
            <a:ext cx="2734182" cy="92541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A7410FB-1D23-D51C-551C-78CB26CD2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28AD9E-8AFA-68D2-DB39-FE00EB825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18F9F86-36F1-CD73-2C62-19D46D77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75648B1-60FE-833C-49CF-1F8614411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DCC5B825-1CB9-5802-65D2-2BB6D7278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5AC9B5AB-E430-0695-713C-A466BD919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8A8D872A-8E77-484A-19C6-8D71A1F5A3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AF6725FE-0CF9-81C3-3297-5EBB5AC73F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493C52AD-615D-7B36-B8B9-5AAECE73EFCC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5DA9B44-361E-1218-052A-832A684773F9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E6EBF3B8-82C0-B812-F8E5-5F93A5ACFE98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F4373C8C-C0B2-6A04-5645-651C5411E123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39C800-B236-5134-2658-9893F2C96A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43B3CCD-F334-A94A-B4B9-635D87A7F2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501E896-443C-5425-36FA-77ED95D906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17" name="Afbeelding 16" descr="Afbeelding met buitenshuis, weg, auto, kruising&#10;&#10;Automatisch gegenereerde beschrijving">
            <a:extLst>
              <a:ext uri="{FF2B5EF4-FFF2-40B4-BE49-F238E27FC236}">
                <a16:creationId xmlns:a16="http://schemas.microsoft.com/office/drawing/2014/main" id="{8E8378C9-E121-D367-50CA-260668FF91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4315" y="-808966"/>
            <a:ext cx="12392722" cy="9294542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76BE678-A207-5AF6-FCA1-F0B64F9E4620}"/>
              </a:ext>
            </a:extLst>
          </p:cNvPr>
          <p:cNvCxnSpPr>
            <a:cxnSpLocks/>
          </p:cNvCxnSpPr>
          <p:nvPr/>
        </p:nvCxnSpPr>
        <p:spPr>
          <a:xfrm>
            <a:off x="3132306" y="1940056"/>
            <a:ext cx="4701054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2D4B72C-9260-D4E1-5813-D921CA7F4020}"/>
              </a:ext>
            </a:extLst>
          </p:cNvPr>
          <p:cNvCxnSpPr>
            <a:cxnSpLocks/>
          </p:cNvCxnSpPr>
          <p:nvPr/>
        </p:nvCxnSpPr>
        <p:spPr>
          <a:xfrm flipV="1">
            <a:off x="554477" y="1940056"/>
            <a:ext cx="2480553" cy="3728781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53988DB0-51AD-7EE3-120E-BCCFF651602F}"/>
              </a:ext>
            </a:extLst>
          </p:cNvPr>
          <p:cNvCxnSpPr>
            <a:cxnSpLocks/>
          </p:cNvCxnSpPr>
          <p:nvPr/>
        </p:nvCxnSpPr>
        <p:spPr>
          <a:xfrm flipH="1" flipV="1">
            <a:off x="7833360" y="1901034"/>
            <a:ext cx="655320" cy="1449303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B4118B27-41E0-83D7-0F51-EC3A64FF0896}"/>
              </a:ext>
            </a:extLst>
          </p:cNvPr>
          <p:cNvCxnSpPr>
            <a:cxnSpLocks/>
          </p:cNvCxnSpPr>
          <p:nvPr/>
        </p:nvCxnSpPr>
        <p:spPr>
          <a:xfrm flipV="1">
            <a:off x="554477" y="5777317"/>
            <a:ext cx="6661052" cy="80328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AB1EE46-C944-3024-EF2A-5C51E0928796}"/>
              </a:ext>
            </a:extLst>
          </p:cNvPr>
          <p:cNvCxnSpPr>
            <a:cxnSpLocks/>
          </p:cNvCxnSpPr>
          <p:nvPr/>
        </p:nvCxnSpPr>
        <p:spPr>
          <a:xfrm>
            <a:off x="7101840" y="3622521"/>
            <a:ext cx="283479" cy="223098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7CC427A1-D34D-B986-F0D8-370CD30AB1A6}"/>
              </a:ext>
            </a:extLst>
          </p:cNvPr>
          <p:cNvCxnSpPr>
            <a:cxnSpLocks/>
          </p:cNvCxnSpPr>
          <p:nvPr/>
        </p:nvCxnSpPr>
        <p:spPr>
          <a:xfrm flipH="1">
            <a:off x="7101840" y="3507663"/>
            <a:ext cx="1507878" cy="33735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hoek 21">
            <a:extLst>
              <a:ext uri="{FF2B5EF4-FFF2-40B4-BE49-F238E27FC236}">
                <a16:creationId xmlns:a16="http://schemas.microsoft.com/office/drawing/2014/main" id="{684FDA80-89D4-4233-465B-7CDC2381BEAD}"/>
              </a:ext>
            </a:extLst>
          </p:cNvPr>
          <p:cNvSpPr/>
          <p:nvPr/>
        </p:nvSpPr>
        <p:spPr>
          <a:xfrm>
            <a:off x="2063932" y="2621281"/>
            <a:ext cx="2480553" cy="807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207EC60-F421-FBCD-80FE-694BEC8A912F}"/>
              </a:ext>
            </a:extLst>
          </p:cNvPr>
          <p:cNvSpPr txBox="1">
            <a:spLocks/>
          </p:cNvSpPr>
          <p:nvPr/>
        </p:nvSpPr>
        <p:spPr>
          <a:xfrm>
            <a:off x="2213605" y="2854750"/>
            <a:ext cx="2850943" cy="419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spc="300">
                <a:solidFill>
                  <a:schemeClr val="bg1"/>
                </a:solidFill>
                <a:latin typeface="Qanelas Soft SemiBold" pitchFamily="2" charset="77"/>
                <a:ea typeface="Roboto Slab" pitchFamily="2" charset="0"/>
              </a:rPr>
              <a:t>Warehouse (NL)</a:t>
            </a:r>
          </a:p>
        </p:txBody>
      </p:sp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A9417D90-C4C7-2D27-1F46-AAA6D0C58A41}"/>
              </a:ext>
            </a:extLst>
          </p:cNvPr>
          <p:cNvCxnSpPr>
            <a:cxnSpLocks/>
          </p:cNvCxnSpPr>
          <p:nvPr/>
        </p:nvCxnSpPr>
        <p:spPr>
          <a:xfrm flipV="1">
            <a:off x="7450210" y="5668837"/>
            <a:ext cx="5434901" cy="89343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21E71CAA-D7AA-1206-CCE8-E8223D544FFA}"/>
              </a:ext>
            </a:extLst>
          </p:cNvPr>
          <p:cNvCxnSpPr>
            <a:cxnSpLocks/>
          </p:cNvCxnSpPr>
          <p:nvPr/>
        </p:nvCxnSpPr>
        <p:spPr>
          <a:xfrm flipV="1">
            <a:off x="7101840" y="3545540"/>
            <a:ext cx="3952240" cy="72839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6E74BC31-5602-8253-1EF3-3CFC1DAC8D71}"/>
              </a:ext>
            </a:extLst>
          </p:cNvPr>
          <p:cNvCxnSpPr>
            <a:cxnSpLocks/>
          </p:cNvCxnSpPr>
          <p:nvPr/>
        </p:nvCxnSpPr>
        <p:spPr>
          <a:xfrm flipH="1" flipV="1">
            <a:off x="11054080" y="3545540"/>
            <a:ext cx="1831031" cy="2123297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67E954E1-FCDB-6894-3312-CD679E8208CC}"/>
              </a:ext>
            </a:extLst>
          </p:cNvPr>
          <p:cNvCxnSpPr>
            <a:cxnSpLocks/>
          </p:cNvCxnSpPr>
          <p:nvPr/>
        </p:nvCxnSpPr>
        <p:spPr>
          <a:xfrm flipH="1" flipV="1">
            <a:off x="7169065" y="3578885"/>
            <a:ext cx="281145" cy="2117309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hoek 4">
            <a:extLst>
              <a:ext uri="{FF2B5EF4-FFF2-40B4-BE49-F238E27FC236}">
                <a16:creationId xmlns:a16="http://schemas.microsoft.com/office/drawing/2014/main" id="{AF384289-A8AF-3ED4-1387-0D812EDCCE3C}"/>
              </a:ext>
            </a:extLst>
          </p:cNvPr>
          <p:cNvSpPr/>
          <p:nvPr/>
        </p:nvSpPr>
        <p:spPr>
          <a:xfrm>
            <a:off x="8380883" y="3989772"/>
            <a:ext cx="2173628" cy="7757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80BEC63-33B5-50D5-1C44-ADC5734F220B}"/>
              </a:ext>
            </a:extLst>
          </p:cNvPr>
          <p:cNvSpPr txBox="1">
            <a:spLocks/>
          </p:cNvSpPr>
          <p:nvPr/>
        </p:nvSpPr>
        <p:spPr>
          <a:xfrm>
            <a:off x="8735438" y="4165395"/>
            <a:ext cx="1378296" cy="424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spc="300">
                <a:solidFill>
                  <a:schemeClr val="bg1"/>
                </a:solidFill>
                <a:latin typeface="Qanelas Soft SemiBold" pitchFamily="2" charset="77"/>
                <a:ea typeface="Roboto Slab" pitchFamily="2" charset="0"/>
              </a:rPr>
              <a:t>Office (NL)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4C533E0F-56C4-360A-AE68-217604733293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2" descr="nl">
            <a:extLst>
              <a:ext uri="{FF2B5EF4-FFF2-40B4-BE49-F238E27FC236}">
                <a16:creationId xmlns:a16="http://schemas.microsoft.com/office/drawing/2014/main" id="{623E9327-DA99-CA0C-981A-90B37D9C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198DBBFD-06F1-15FD-4106-A4E38B49AF1E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101731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/>
      <p:bldP spid="5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tekst, overdekt, tafel, kleding&#10;&#10;Automatisch gegenereerde beschrijving">
            <a:extLst>
              <a:ext uri="{FF2B5EF4-FFF2-40B4-BE49-F238E27FC236}">
                <a16:creationId xmlns:a16="http://schemas.microsoft.com/office/drawing/2014/main" id="{87DD5BD7-56BC-D051-FC0C-507B9F967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AF3AA08-31D0-84AC-4DCE-B483F67FAF01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66C67B7-16F5-6DD3-8166-3AEDD336063E}"/>
              </a:ext>
            </a:extLst>
          </p:cNvPr>
          <p:cNvSpPr txBox="1"/>
          <p:nvPr/>
        </p:nvSpPr>
        <p:spPr>
          <a:xfrm>
            <a:off x="952896" y="72075"/>
            <a:ext cx="10567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Inbound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6BC7AE0-55E1-C289-6E67-654A7AA595C2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nl">
            <a:extLst>
              <a:ext uri="{FF2B5EF4-FFF2-40B4-BE49-F238E27FC236}">
                <a16:creationId xmlns:a16="http://schemas.microsoft.com/office/drawing/2014/main" id="{D557B3FD-3ECD-601B-48DE-568F85525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8A1A7DF-C12A-6DA0-A06A-37C05E711914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60059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99D0ED1-D9CD-4148-9630-8C0C6A93D5C8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0058F48-E887-7540-B16D-8189B8D898B8}"/>
              </a:ext>
            </a:extLst>
          </p:cNvPr>
          <p:cNvSpPr txBox="1">
            <a:spLocks/>
          </p:cNvSpPr>
          <p:nvPr/>
        </p:nvSpPr>
        <p:spPr>
          <a:xfrm>
            <a:off x="270485" y="2412090"/>
            <a:ext cx="4391378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spc="5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Warehouse </a:t>
            </a:r>
            <a:r>
              <a:rPr lang="nl-NL" sz="4000" spc="5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impressions</a:t>
            </a:r>
            <a:endParaRPr lang="nl-NL" sz="4000" spc="5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Afbeelding 2" descr="Afbeelding met overdekt, plank, voorraad, warenhuis&#10;&#10;Automatisch gegenereerde beschrijving">
            <a:extLst>
              <a:ext uri="{FF2B5EF4-FFF2-40B4-BE49-F238E27FC236}">
                <a16:creationId xmlns:a16="http://schemas.microsoft.com/office/drawing/2014/main" id="{82024E9D-2E7B-D789-E434-A6153174B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B530EB31-CE34-2C39-056D-1E73116AA800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0C2032-51FE-9B1D-1688-FD87B1CCC8D0}"/>
              </a:ext>
            </a:extLst>
          </p:cNvPr>
          <p:cNvSpPr txBox="1"/>
          <p:nvPr/>
        </p:nvSpPr>
        <p:spPr>
          <a:xfrm>
            <a:off x="605804" y="77157"/>
            <a:ext cx="18118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Pick warehouse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DD63E1A-45C9-42AC-F59C-F51C1BD756C6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 descr="nl">
            <a:extLst>
              <a:ext uri="{FF2B5EF4-FFF2-40B4-BE49-F238E27FC236}">
                <a16:creationId xmlns:a16="http://schemas.microsoft.com/office/drawing/2014/main" id="{C885DE2C-D69F-E122-08B8-6B2A9CC7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3BBFB0D-F9B3-C3C7-546D-C44EE055657B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884140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99D0ED1-D9CD-4148-9630-8C0C6A93D5C8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0058F48-E887-7540-B16D-8189B8D898B8}"/>
              </a:ext>
            </a:extLst>
          </p:cNvPr>
          <p:cNvSpPr txBox="1">
            <a:spLocks/>
          </p:cNvSpPr>
          <p:nvPr/>
        </p:nvSpPr>
        <p:spPr>
          <a:xfrm>
            <a:off x="270485" y="2412090"/>
            <a:ext cx="4391378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spc="5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Warehouse </a:t>
            </a:r>
            <a:r>
              <a:rPr lang="nl-NL" sz="4000" spc="5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impressions</a:t>
            </a:r>
            <a:endParaRPr lang="nl-NL" sz="4000" spc="5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Afbeelding 2" descr="Afbeelding met overdekt, doos, plank, warenhuis&#10;&#10;Automatisch gegenereerde beschrijving">
            <a:extLst>
              <a:ext uri="{FF2B5EF4-FFF2-40B4-BE49-F238E27FC236}">
                <a16:creationId xmlns:a16="http://schemas.microsoft.com/office/drawing/2014/main" id="{0761258C-39D9-B842-EB90-431405B7F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A5FDFF2-A92E-F82E-4096-74314BB19FE5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99C25D1-7207-B0F4-4907-332B8A24F88A}"/>
              </a:ext>
            </a:extLst>
          </p:cNvPr>
          <p:cNvSpPr txBox="1"/>
          <p:nvPr/>
        </p:nvSpPr>
        <p:spPr>
          <a:xfrm>
            <a:off x="898768" y="77157"/>
            <a:ext cx="12490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Outbound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2AE965D3-512B-FDB8-90C1-F90633D764E2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nl">
            <a:extLst>
              <a:ext uri="{FF2B5EF4-FFF2-40B4-BE49-F238E27FC236}">
                <a16:creationId xmlns:a16="http://schemas.microsoft.com/office/drawing/2014/main" id="{726B6EBB-18AC-58EB-4A16-4313EE00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AEF716D-D847-389B-7239-B7662A53E890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4261259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908F-2B06-1D2F-3470-F70C9D7B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337043F-DA82-A939-7875-2CC3F4D00B95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74ECF8C-7CF1-BB2A-9FD5-E32F14192C20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CF9641-BF56-3B93-50A4-1969A50E6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2864" y="0"/>
            <a:ext cx="9144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A59DA4-7E00-FAB1-2160-DCA2E624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86"/>
          <a:stretch>
            <a:fillRect/>
          </a:stretch>
        </p:blipFill>
        <p:spPr>
          <a:xfrm>
            <a:off x="5745480" y="0"/>
            <a:ext cx="8313124" cy="6858000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DA297580-ABC4-3891-8D39-F7DF9F15F6FF}"/>
              </a:ext>
            </a:extLst>
          </p:cNvPr>
          <p:cNvSpPr/>
          <p:nvPr/>
        </p:nvSpPr>
        <p:spPr>
          <a:xfrm>
            <a:off x="10434360" y="2187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14ABB4D-B79E-15FA-C2A0-DBBD93C850CC}"/>
              </a:ext>
            </a:extLst>
          </p:cNvPr>
          <p:cNvSpPr txBox="1"/>
          <p:nvPr/>
        </p:nvSpPr>
        <p:spPr>
          <a:xfrm>
            <a:off x="10741294" y="464077"/>
            <a:ext cx="84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Austria</a:t>
            </a:r>
          </a:p>
        </p:txBody>
      </p:sp>
      <p:pic>
        <p:nvPicPr>
          <p:cNvPr id="10" name="Picture 4" descr="au">
            <a:extLst>
              <a:ext uri="{FF2B5EF4-FFF2-40B4-BE49-F238E27FC236}">
                <a16:creationId xmlns:a16="http://schemas.microsoft.com/office/drawing/2014/main" id="{6012D32C-8299-9533-75C9-E26A2F5E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843" y="939324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263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2CC7E-A5B1-30F3-B583-29BE945D3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2932FE6-42AF-CC13-9A6A-AC904549A5FC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C65533D-C88A-5A95-B00E-BAB22A3B4BCB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01E27B-33F9-265A-1643-A2CFEF72804F}"/>
              </a:ext>
            </a:extLst>
          </p:cNvPr>
          <p:cNvSpPr txBox="1"/>
          <p:nvPr/>
        </p:nvSpPr>
        <p:spPr>
          <a:xfrm>
            <a:off x="671143" y="68279"/>
            <a:ext cx="16811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Bulk </a:t>
            </a: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inventory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4CB9A1-1E7E-82C9-CFFE-517569DF6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0" y="-47658"/>
            <a:ext cx="13865258" cy="6932629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7BB7CA46-D403-932E-2F28-361082E6E346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9ED49D8-C693-3423-DAEB-6202716EC08D}"/>
              </a:ext>
            </a:extLst>
          </p:cNvPr>
          <p:cNvSpPr txBox="1"/>
          <p:nvPr/>
        </p:nvSpPr>
        <p:spPr>
          <a:xfrm>
            <a:off x="10533291" y="346288"/>
            <a:ext cx="80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bg1">
                    <a:lumMod val="50000"/>
                  </a:schemeClr>
                </a:solidFill>
              </a:rPr>
              <a:t>Nordic</a:t>
            </a:r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6" descr="sw">
            <a:extLst>
              <a:ext uri="{FF2B5EF4-FFF2-40B4-BE49-F238E27FC236}">
                <a16:creationId xmlns:a16="http://schemas.microsoft.com/office/drawing/2014/main" id="{A4E72A75-03B4-6D7B-1F02-0C16E6AF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781501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DBF73-C057-1151-8BF2-35CCFE261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210044B-78C8-E34D-73EB-C8F9E959F500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EC214DF-34D0-9AB8-46FB-064949C0EC16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D389E4-8201-676F-DB35-A91DE78FE670}"/>
              </a:ext>
            </a:extLst>
          </p:cNvPr>
          <p:cNvSpPr txBox="1"/>
          <p:nvPr/>
        </p:nvSpPr>
        <p:spPr>
          <a:xfrm>
            <a:off x="671143" y="68279"/>
            <a:ext cx="16811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Bulk </a:t>
            </a: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inventory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D11E8C-2786-EAA9-7060-47B7E0BF4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7150" y="-250825"/>
            <a:ext cx="14719300" cy="7359650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59ED49D2-A780-815A-7378-AEB2CEF3082F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537618A-3715-A3DD-805E-37C4956DC153}"/>
              </a:ext>
            </a:extLst>
          </p:cNvPr>
          <p:cNvSpPr txBox="1"/>
          <p:nvPr/>
        </p:nvSpPr>
        <p:spPr>
          <a:xfrm>
            <a:off x="10533291" y="346288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bg1">
                    <a:lumMod val="50000"/>
                  </a:schemeClr>
                </a:solidFill>
              </a:rPr>
              <a:t>Poland</a:t>
            </a:r>
          </a:p>
        </p:txBody>
      </p:sp>
      <p:pic>
        <p:nvPicPr>
          <p:cNvPr id="8" name="Picture 4" descr="plf">
            <a:extLst>
              <a:ext uri="{FF2B5EF4-FFF2-40B4-BE49-F238E27FC236}">
                <a16:creationId xmlns:a16="http://schemas.microsoft.com/office/drawing/2014/main" id="{0ECD0657-DA14-7264-57CC-844999F2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09" y="809282"/>
            <a:ext cx="476250" cy="314325"/>
          </a:xfrm>
          <a:prstGeom prst="rect">
            <a:avLst/>
          </a:prstGeom>
          <a:noFill/>
          <a:effectLst>
            <a:innerShdw blurRad="63500" dist="50800" dir="13500000">
              <a:schemeClr val="bg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05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F0F0C-4356-06F2-54AE-9177BC540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7EB2392-8048-2274-F928-E1114B7C80DC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85B70B3-93F9-C8AC-0087-2FF429CEB609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System Support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68057D4-DF1F-D630-BEE9-605E425242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242290" y="-977943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4022BF5-AD7C-19C1-61FB-42D1723F8A3B}"/>
              </a:ext>
            </a:extLst>
          </p:cNvPr>
          <p:cNvSpPr txBox="1"/>
          <p:nvPr/>
        </p:nvSpPr>
        <p:spPr>
          <a:xfrm>
            <a:off x="1999090" y="1561338"/>
            <a:ext cx="93928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Full API support (incl. drop shipping)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GB" sz="2000" kern="100" dirty="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RepairPlugin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compatible</a:t>
            </a:r>
          </a:p>
          <a:p>
            <a:pPr lvl="2"/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0" lvl="3" indent="0">
              <a:buNone/>
            </a:pPr>
            <a:endParaRPr lang="en-GB" sz="2000" kern="100" dirty="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0" lvl="3" indent="0">
              <a:buNone/>
            </a:pPr>
            <a:endParaRPr lang="en-GB" sz="2000" kern="100" dirty="0">
              <a:solidFill>
                <a:schemeClr val="tx2"/>
              </a:solidFill>
              <a:highlight>
                <a:srgbClr val="FFFF00"/>
              </a:highlight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910713-5145-1C4C-FF47-071CFAF5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53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DF53B-49C9-D41E-A5FA-C7ECCD882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203C958-8F17-A2D7-BC2F-2AE70A8A3A27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408CBE-1742-92B9-2CCA-6145A7740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637B724-0F9E-E888-C531-C5F95AB9D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449203-3513-45BB-0C7D-79EE77B11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6D02B51-D4D8-A97D-326B-E4E42E4E4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B1D0BAD6-E437-13A8-6955-9DD2A98CB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D8FC1071-0D44-0EB1-D2F1-E23A39E87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7BA3484D-49AA-9872-A4A1-7925BDC57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A99611A1-DB83-A35A-FC8D-A8BB73B88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5C3448D4-C894-98B8-C0B6-557864F2C6D1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6E52E137-F46C-CA8B-FD46-D7F60DF3721F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E05D7CF-5D96-612E-13B4-196F7A603D69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C894FD3E-E4C4-39E8-4EFF-D6CA252DF1A3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FD89EE-2CE0-8B76-1D5D-76B558CDB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7C53886-4301-CCBE-37F7-46AEFD2663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ACBF27B-669D-315E-457F-613474B16E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4A29D11-72E2-52B7-D9AD-C5C58A1696D0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>
                <a:solidFill>
                  <a:schemeClr val="tx2"/>
                </a:solidFill>
                <a:latin typeface="Qanelas Soft SemiBold"/>
                <a:ea typeface="Roboto Slab"/>
              </a:rPr>
              <a:t>IT </a:t>
            </a:r>
            <a:r>
              <a:rPr lang="nl-NL" sz="3200" b="1" spc="300" dirty="0" err="1">
                <a:solidFill>
                  <a:schemeClr val="tx2"/>
                </a:solidFill>
                <a:latin typeface="Qanelas Soft SemiBold"/>
                <a:ea typeface="Roboto Slab"/>
              </a:rPr>
              <a:t>innovations</a:t>
            </a:r>
            <a:endParaRPr lang="nl-NL" sz="3200" b="1" spc="300" dirty="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0A441BA-1297-0905-ADFE-DDF02D6E42B3}"/>
              </a:ext>
            </a:extLst>
          </p:cNvPr>
          <p:cNvSpPr txBox="1"/>
          <p:nvPr/>
        </p:nvSpPr>
        <p:spPr>
          <a:xfrm>
            <a:off x="1999090" y="1561338"/>
            <a:ext cx="10067404" cy="7363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000" kern="100" dirty="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IT-</a:t>
            </a:r>
            <a:r>
              <a:rPr lang="nl-NL" sz="2000" kern="100" dirty="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developments</a:t>
            </a:r>
            <a:r>
              <a:rPr lang="nl-NL" sz="2000" kern="100" dirty="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</a:t>
            </a:r>
            <a:r>
              <a:rPr lang="nl-NL" sz="2000" kern="100" dirty="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Mobileparts.shop</a:t>
            </a:r>
            <a:endParaRPr lang="nl-NL" sz="2000" kern="100" dirty="0">
              <a:solidFill>
                <a:schemeClr val="tx2"/>
              </a:solidFill>
              <a:latin typeface="Qanelas Soft"/>
              <a:ea typeface="Roboto"/>
              <a:cs typeface="Roboto"/>
            </a:endParaRPr>
          </a:p>
          <a:p>
            <a:pPr marL="1714500" lvl="3" indent="-342900">
              <a:lnSpc>
                <a:spcPct val="107000"/>
              </a:lnSpc>
              <a:buFontTx/>
              <a:buChar char="-"/>
            </a:pPr>
            <a:r>
              <a:rPr lang="nl-NL" sz="2000" b="1" kern="100" dirty="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ClickView</a:t>
            </a:r>
            <a:r>
              <a:rPr lang="nl-NL" sz="2000" b="1" kern="100" dirty="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(clickable </a:t>
            </a:r>
            <a:r>
              <a:rPr lang="nl-NL" sz="2000" b="1" kern="100" dirty="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exploded</a:t>
            </a:r>
            <a:r>
              <a:rPr lang="nl-NL" sz="2000" b="1" kern="100" dirty="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view/</a:t>
            </a:r>
            <a:r>
              <a:rPr lang="nl-NL" sz="2000" b="1" kern="100" dirty="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teardown</a:t>
            </a:r>
            <a:r>
              <a:rPr lang="nl-NL" sz="2000" b="1" kern="100" dirty="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)</a:t>
            </a:r>
          </a:p>
        </p:txBody>
      </p:sp>
      <p:pic>
        <p:nvPicPr>
          <p:cNvPr id="10" name="Afbeelding 9">
            <a:hlinkClick r:id="rId14"/>
            <a:extLst>
              <a:ext uri="{FF2B5EF4-FFF2-40B4-BE49-F238E27FC236}">
                <a16:creationId xmlns:a16="http://schemas.microsoft.com/office/drawing/2014/main" id="{D8CB560D-09F4-4188-E052-49B768A06E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0098" y="2553014"/>
            <a:ext cx="8207343" cy="391799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E186EE-A135-F585-60EE-CC08DC7D8059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9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E7581-C008-22B7-E40D-8C9B12107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C635B15-A729-9558-26AA-3B95900D6A5E}"/>
              </a:ext>
            </a:extLst>
          </p:cNvPr>
          <p:cNvSpPr/>
          <p:nvPr/>
        </p:nvSpPr>
        <p:spPr>
          <a:xfrm>
            <a:off x="12192000" y="-100361"/>
            <a:ext cx="13992000" cy="7128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52EBE21-BAF8-A8B6-5746-5A27592188BC}"/>
              </a:ext>
            </a:extLst>
          </p:cNvPr>
          <p:cNvSpPr/>
          <p:nvPr/>
        </p:nvSpPr>
        <p:spPr>
          <a:xfrm>
            <a:off x="-298708" y="-100361"/>
            <a:ext cx="1254541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74BAF57-5626-349C-C7CA-F392CC0DC250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pic>
        <p:nvPicPr>
          <p:cNvPr id="8" name="Afbeelding 7" descr="Afbeelding met groen, plant&#10;&#10;Automatisch gegenereerde beschrijving">
            <a:extLst>
              <a:ext uri="{FF2B5EF4-FFF2-40B4-BE49-F238E27FC236}">
                <a16:creationId xmlns:a16="http://schemas.microsoft.com/office/drawing/2014/main" id="{117A22DB-AE4D-F517-92B0-F05ABE4D7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7308">
            <a:off x="-298708" y="9297344"/>
            <a:ext cx="13249948" cy="681938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568CBDE-2F14-D648-264A-F6A0BE5612B6}"/>
              </a:ext>
            </a:extLst>
          </p:cNvPr>
          <p:cNvSpPr txBox="1">
            <a:spLocks/>
          </p:cNvSpPr>
          <p:nvPr/>
        </p:nvSpPr>
        <p:spPr>
          <a:xfrm>
            <a:off x="4647840" y="-2554849"/>
            <a:ext cx="6230256" cy="1385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l-NL" sz="3200" b="1" spc="5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GB" sz="32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 the way in maximizing the durability of mobile devices”</a:t>
            </a:r>
            <a:endParaRPr lang="nl-NL" sz="32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A933E6AD-628C-3A4F-BE36-23DCE3E9761D}"/>
              </a:ext>
            </a:extLst>
          </p:cNvPr>
          <p:cNvSpPr txBox="1">
            <a:spLocks/>
          </p:cNvSpPr>
          <p:nvPr/>
        </p:nvSpPr>
        <p:spPr>
          <a:xfrm>
            <a:off x="2036825" y="-3698809"/>
            <a:ext cx="2195962" cy="408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Our mission: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911FF903-BC28-7694-3425-8C8F1C196256}"/>
              </a:ext>
            </a:extLst>
          </p:cNvPr>
          <p:cNvSpPr txBox="1"/>
          <p:nvPr/>
        </p:nvSpPr>
        <p:spPr>
          <a:xfrm>
            <a:off x="2019083" y="566782"/>
            <a:ext cx="5732058" cy="54499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000"/>
              </a:lnSpc>
            </a:pPr>
            <a:r>
              <a:rPr lang="nl-NL" sz="3200" b="1" kern="100" dirty="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5 </a:t>
            </a:r>
            <a:r>
              <a:rPr lang="nl-NL" sz="3200" b="1" kern="100" dirty="0" err="1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pillars</a:t>
            </a:r>
            <a:r>
              <a:rPr lang="nl-NL" sz="3200" b="1" kern="100" dirty="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 of </a:t>
            </a:r>
            <a:r>
              <a:rPr lang="nl-NL" sz="3200" b="1" kern="100" dirty="0" err="1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our</a:t>
            </a:r>
            <a:r>
              <a:rPr lang="nl-NL" sz="3200" b="1" kern="100" dirty="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 mission</a:t>
            </a:r>
            <a:br>
              <a:rPr lang="nl-NL" sz="2400" b="1" kern="100" dirty="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</a:br>
            <a:endParaRPr lang="nl-NL" sz="2400" b="1" kern="100" dirty="0">
              <a:solidFill>
                <a:schemeClr val="bg1"/>
              </a:solidFill>
              <a:effectLst/>
              <a:latin typeface="Qanelas Soft SemiBold"/>
              <a:ea typeface="Roboto"/>
              <a:cs typeface="Roboto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dirty="0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Source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highest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-quality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parts</a:t>
            </a:r>
            <a:endParaRPr lang="nl-NL" sz="2000" kern="100" dirty="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dirty="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Educate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b="1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b="1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support </a:t>
            </a:r>
            <a:r>
              <a:rPr lang="nl-NL" sz="2000" kern="100" dirty="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our</a:t>
            </a:r>
            <a:r>
              <a:rPr lang="nl-NL" sz="2000" kern="100" dirty="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customers</a:t>
            </a:r>
            <a:endParaRPr lang="nl-NL" sz="2000" kern="100" dirty="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dirty="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Cooperate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lvl="1">
              <a:lnSpc>
                <a:spcPts val="3000"/>
              </a:lnSpc>
            </a:pP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 -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With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mobile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manufacturers</a:t>
            </a:r>
            <a:endParaRPr lang="nl-NL" sz="2000" kern="100" dirty="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lnSpc>
                <a:spcPts val="3000"/>
              </a:lnSpc>
            </a:pP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 - Active member of R</a:t>
            </a:r>
            <a:r>
              <a:rPr lang="nl-NL" sz="2000" kern="100" dirty="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ight-</a:t>
            </a:r>
            <a:r>
              <a:rPr lang="nl-NL" sz="2000" kern="100" dirty="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to</a:t>
            </a:r>
            <a:r>
              <a:rPr lang="nl-NL" sz="2000" kern="100" dirty="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nl-NL" sz="2000" kern="100" dirty="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Repair</a:t>
            </a:r>
            <a:r>
              <a:rPr lang="nl-NL" sz="2000" kern="100" dirty="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lvl="1">
              <a:lnSpc>
                <a:spcPts val="3000"/>
              </a:lnSpc>
            </a:pPr>
            <a:r>
              <a:rPr lang="nl-NL" sz="2000" kern="100" dirty="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  &amp; EUREFAS</a:t>
            </a:r>
          </a:p>
          <a:p>
            <a:pPr lvl="1">
              <a:lnSpc>
                <a:spcPts val="3000"/>
              </a:lnSpc>
            </a:pPr>
            <a:br>
              <a:rPr lang="nl-NL" sz="2000" kern="100" dirty="0">
                <a:solidFill>
                  <a:schemeClr val="bg1"/>
                </a:solidFill>
                <a:latin typeface="Qanelas Soft" pitchFamily="2" charset="77"/>
                <a:ea typeface="Roboto"/>
                <a:cs typeface="Roboto"/>
              </a:rPr>
            </a:br>
            <a:r>
              <a:rPr lang="nl-NL" sz="2000" kern="100" dirty="0">
                <a:solidFill>
                  <a:schemeClr val="bg1"/>
                </a:solidFill>
                <a:latin typeface="Qanelas Soft" pitchFamily="2" charset="77"/>
                <a:ea typeface="Roboto"/>
                <a:cs typeface="Roboto"/>
              </a:rPr>
              <a:t>    </a:t>
            </a:r>
            <a:endParaRPr lang="nl-NL" sz="2000" kern="100" dirty="0">
              <a:solidFill>
                <a:schemeClr val="bg1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lnSpc>
                <a:spcPts val="3000"/>
              </a:lnSpc>
            </a:pPr>
            <a:endParaRPr lang="nl-NL" sz="2000" kern="100" dirty="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dirty="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Innovate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continuously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improve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our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products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processes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services</a:t>
            </a:r>
          </a:p>
          <a:p>
            <a:pPr marL="342900" indent="-342900">
              <a:lnSpc>
                <a:spcPts val="3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Maintain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dirty="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strict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b="1" kern="100" dirty="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quality</a:t>
            </a:r>
            <a:r>
              <a:rPr lang="nl-NL" sz="2000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b="1" kern="100" dirty="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control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2E1466F2-CF89-E053-2F4E-DA907216D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379" y="1129129"/>
            <a:ext cx="4673600" cy="4559300"/>
          </a:xfrm>
          <a:prstGeom prst="rect">
            <a:avLst/>
          </a:prstGeom>
          <a:effectLst>
            <a:reflection stA="27948" endPos="25742" dist="50800" dir="5400000" sy="-100000" algn="bl" rotWithShape="0"/>
          </a:effectLst>
        </p:spPr>
      </p:pic>
      <p:pic>
        <p:nvPicPr>
          <p:cNvPr id="1026" name="Picture 2" descr="Stand up for people's Right to Repair">
            <a:extLst>
              <a:ext uri="{FF2B5EF4-FFF2-40B4-BE49-F238E27FC236}">
                <a16:creationId xmlns:a16="http://schemas.microsoft.com/office/drawing/2014/main" id="{A19F262E-B975-7C30-9DA7-139B05DA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89" y="3781899"/>
            <a:ext cx="830461" cy="83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EFAS - European Refurbishment Association">
            <a:extLst>
              <a:ext uri="{FF2B5EF4-FFF2-40B4-BE49-F238E27FC236}">
                <a16:creationId xmlns:a16="http://schemas.microsoft.com/office/drawing/2014/main" id="{656F02FE-C1F5-872F-4A5F-C0B30AD8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92" y="3835468"/>
            <a:ext cx="1422404" cy="63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127ABA9-4333-4EF4-A6CF-B29A32A5058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692F6-D359-99D2-AE29-51FEA78C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9562051-55A4-0102-57DA-07CB5F1AD558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939D77F-E482-ECF9-F28E-2BD7D47E9244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8924966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What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makes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us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the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leading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distributor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/>
              <a:cs typeface="Roboto Slab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52B87B-4414-8653-77A4-C6C611B71994}"/>
              </a:ext>
            </a:extLst>
          </p:cNvPr>
          <p:cNvSpPr txBox="1"/>
          <p:nvPr/>
        </p:nvSpPr>
        <p:spPr>
          <a:xfrm>
            <a:off x="2466934" y="1667664"/>
            <a:ext cx="9149610" cy="5083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Obsessively focused on the </a:t>
            </a: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best quality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We don’t </a:t>
            </a:r>
            <a:r>
              <a:rPr lang="en-US" sz="2400" b="1" dirty="0">
                <a:solidFill>
                  <a:srgbClr val="455164"/>
                </a:solidFill>
                <a:latin typeface="Qanelas Soft" pitchFamily="2" charset="77"/>
                <a:ea typeface="Roboto"/>
                <a:cs typeface="Roboto"/>
              </a:rPr>
              <a:t>take</a:t>
            </a: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the easiest route: </a:t>
            </a: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we handle not only displays but also all small parts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Most advanced</a:t>
            </a: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tailor-made </a:t>
            </a: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ERP system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Focused on innovation</a:t>
            </a: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– we are the new generation of distributors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455164"/>
                </a:solidFill>
              </a:rPr>
              <a:t>Customers count on us </a:t>
            </a:r>
            <a:r>
              <a:rPr lang="en-US" sz="2400" dirty="0">
                <a:solidFill>
                  <a:srgbClr val="455164"/>
                </a:solidFill>
              </a:rPr>
              <a:t>– we deliver on every promise, with trust as our foundation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455164"/>
                </a:solidFill>
              </a:rPr>
              <a:t>Strong local presence</a:t>
            </a:r>
            <a:r>
              <a:rPr lang="en-US" sz="2400" dirty="0">
                <a:solidFill>
                  <a:srgbClr val="455164"/>
                </a:solidFill>
              </a:rPr>
              <a:t> with 4 full-service branches — always nearby and ready to help</a:t>
            </a:r>
            <a:endParaRPr lang="en-US" sz="2400" dirty="0">
              <a:solidFill>
                <a:srgbClr val="455164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Proven expertise with leading brands </a:t>
            </a:r>
            <a:r>
              <a:rPr lang="en-US" sz="2400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– just ask </a:t>
            </a:r>
            <a:r>
              <a:rPr lang="en-US" sz="2400" b="1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</a:t>
            </a:r>
            <a:r>
              <a:rPr lang="en-US" sz="2400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n-US" sz="2400" b="1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Apple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2000" kern="100" dirty="0">
              <a:solidFill>
                <a:srgbClr val="0081C4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2000" kern="100" dirty="0">
              <a:solidFill>
                <a:srgbClr val="0081C4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841A72-9030-3535-C4DB-985BA953CC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31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B9D2A-991C-48AB-BA9C-BE6A61BD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458A9E30-74AB-7866-8BA1-BEA85806CDCD}"/>
              </a:ext>
            </a:extLst>
          </p:cNvPr>
          <p:cNvSpPr/>
          <p:nvPr/>
        </p:nvSpPr>
        <p:spPr>
          <a:xfrm>
            <a:off x="-298708" y="-135345"/>
            <a:ext cx="12643108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B8B5F2B-7A07-04D5-F64C-ACC7CD808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62" y="5100672"/>
            <a:ext cx="2423292" cy="63216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AECB4AC-5765-E40C-2183-B63D440262CE}"/>
              </a:ext>
            </a:extLst>
          </p:cNvPr>
          <p:cNvSpPr txBox="1">
            <a:spLocks/>
          </p:cNvSpPr>
          <p:nvPr/>
        </p:nvSpPr>
        <p:spPr>
          <a:xfrm>
            <a:off x="1561654" y="2704042"/>
            <a:ext cx="8773686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spc="300" dirty="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Thank</a:t>
            </a:r>
            <a:r>
              <a:rPr lang="nl-NL" sz="4000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4000" b="1" spc="300" dirty="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you</a:t>
            </a:r>
            <a:r>
              <a:rPr lang="nl-NL" sz="4000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4000" b="1" spc="300" dirty="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for</a:t>
            </a:r>
            <a:r>
              <a:rPr lang="nl-NL" sz="4000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4000" b="1" spc="300" dirty="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your</a:t>
            </a:r>
            <a:r>
              <a:rPr lang="nl-NL" sz="4000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attention!</a:t>
            </a:r>
          </a:p>
        </p:txBody>
      </p:sp>
      <p:pic>
        <p:nvPicPr>
          <p:cNvPr id="5" name="Picture 4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A29D96C1-477D-32AD-2953-3D7ABA82B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080" y="5078595"/>
            <a:ext cx="2388496" cy="623398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A6015B5C-AD0A-CDBF-877C-BC1497A9B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679" y="5056111"/>
            <a:ext cx="2905271" cy="62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D37A0-56E0-EBFE-7BF1-D88059B4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87E0E16-EB99-46A8-6E54-D427C3F44548}"/>
              </a:ext>
            </a:extLst>
          </p:cNvPr>
          <p:cNvSpPr/>
          <p:nvPr/>
        </p:nvSpPr>
        <p:spPr>
          <a:xfrm>
            <a:off x="2165908" y="-1320"/>
            <a:ext cx="10015459" cy="6859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11438CD-5C30-E05F-4724-5E37C68382E8}"/>
              </a:ext>
            </a:extLst>
          </p:cNvPr>
          <p:cNvSpPr/>
          <p:nvPr/>
        </p:nvSpPr>
        <p:spPr>
          <a:xfrm>
            <a:off x="2483" y="0"/>
            <a:ext cx="2163425" cy="685800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8CCEE23-435B-26B5-AD3C-9150BD73CAFE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11DE3D-48D4-0CE2-BB14-0463CAB89E20}"/>
              </a:ext>
            </a:extLst>
          </p:cNvPr>
          <p:cNvSpPr txBox="1">
            <a:spLocks/>
          </p:cNvSpPr>
          <p:nvPr/>
        </p:nvSpPr>
        <p:spPr>
          <a:xfrm>
            <a:off x="2466935" y="-5261119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Origins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85769A4C-8479-0F8B-F1FC-DF7957EBB2FD}"/>
              </a:ext>
            </a:extLst>
          </p:cNvPr>
          <p:cNvSpPr txBox="1">
            <a:spLocks/>
          </p:cNvSpPr>
          <p:nvPr/>
        </p:nvSpPr>
        <p:spPr>
          <a:xfrm>
            <a:off x="2466935" y="-4001706"/>
            <a:ext cx="8730152" cy="280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800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Family business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with 13 years of expertise in mobile spare parts.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07000"/>
              </a:lnSpc>
              <a:buNone/>
            </a:pPr>
            <a:r>
              <a:rPr lang="nl-NL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3 </a:t>
            </a:r>
            <a:r>
              <a:rPr lang="nl-NL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shareholders</a:t>
            </a:r>
            <a:endParaRPr lang="nl-NL" b="1" kern="100">
              <a:solidFill>
                <a:schemeClr val="tx2"/>
              </a:solidFill>
              <a:effectLst/>
              <a:latin typeface="Qanelas Soft SemiBol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Long-term focus</a:t>
            </a: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Commitment to top-quality products and services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Adding value to the 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Aptos" panose="020B0004020202020204" pitchFamily="34" charset="0"/>
                <a:cs typeface="Times New Roman"/>
              </a:rPr>
              <a:t>spare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parts distribution chain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4" name="Afbeelding 3" descr="Afbeelding met Menselijk gezicht, persoon, glimlach, person&#10;&#10;Automatisch gegenereerde beschrijving">
            <a:extLst>
              <a:ext uri="{FF2B5EF4-FFF2-40B4-BE49-F238E27FC236}">
                <a16:creationId xmlns:a16="http://schemas.microsoft.com/office/drawing/2014/main" id="{0ECE54F0-F29E-9D39-0191-D320F0CFF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41" y="8353079"/>
            <a:ext cx="1800000" cy="1801800"/>
          </a:xfrm>
          <a:prstGeom prst="rect">
            <a:avLst/>
          </a:prstGeom>
        </p:spPr>
      </p:pic>
      <p:pic>
        <p:nvPicPr>
          <p:cNvPr id="11" name="Afbeelding 10" descr="Afbeelding met Menselijk gezicht, Menselijke baard, Kin, Voorhoofd&#10;&#10;Automatisch gegenereerde beschrijving">
            <a:extLst>
              <a:ext uri="{FF2B5EF4-FFF2-40B4-BE49-F238E27FC236}">
                <a16:creationId xmlns:a16="http://schemas.microsoft.com/office/drawing/2014/main" id="{4FD9831C-95D1-0F62-2DCC-2068334F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266" y="9190231"/>
            <a:ext cx="1800000" cy="1801800"/>
          </a:xfrm>
          <a:prstGeom prst="rect">
            <a:avLst/>
          </a:prstGeom>
        </p:spPr>
      </p:pic>
      <p:pic>
        <p:nvPicPr>
          <p:cNvPr id="17" name="Afbeelding 16" descr="Afbeelding met Menselijk gezicht, glimlach, persoon, portret&#10;&#10;Automatisch gegenereerde beschrijving">
            <a:extLst>
              <a:ext uri="{FF2B5EF4-FFF2-40B4-BE49-F238E27FC236}">
                <a16:creationId xmlns:a16="http://schemas.microsoft.com/office/drawing/2014/main" id="{9185F1ED-9611-6F05-F916-A118E2727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7191" y="9982228"/>
            <a:ext cx="1800000" cy="18018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3FF6508-FB47-A996-A1A9-1EA1CDF59948}"/>
              </a:ext>
            </a:extLst>
          </p:cNvPr>
          <p:cNvSpPr txBox="1"/>
          <p:nvPr/>
        </p:nvSpPr>
        <p:spPr>
          <a:xfrm>
            <a:off x="3955341" y="10205634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Marcel, 52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215110C-4B0E-2135-7C9E-6419B41FFCF9}"/>
              </a:ext>
            </a:extLst>
          </p:cNvPr>
          <p:cNvSpPr txBox="1"/>
          <p:nvPr/>
        </p:nvSpPr>
        <p:spPr>
          <a:xfrm>
            <a:off x="6326266" y="1104641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Mark, 49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40769D9-E425-0FAC-F7D2-B06B91789F9B}"/>
              </a:ext>
            </a:extLst>
          </p:cNvPr>
          <p:cNvSpPr txBox="1"/>
          <p:nvPr/>
        </p:nvSpPr>
        <p:spPr>
          <a:xfrm>
            <a:off x="8697191" y="1183478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Remco, 48</a:t>
            </a:r>
          </a:p>
        </p:txBody>
      </p:sp>
      <p:pic>
        <p:nvPicPr>
          <p:cNvPr id="8" name="Afbeelding 7" descr="Afbeelding met groen, plant&#10;&#10;Automatisch gegenereerde beschrijving">
            <a:extLst>
              <a:ext uri="{FF2B5EF4-FFF2-40B4-BE49-F238E27FC236}">
                <a16:creationId xmlns:a16="http://schemas.microsoft.com/office/drawing/2014/main" id="{BACDA3A6-C43D-4D07-FB86-A367B9667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0459" y="1209622"/>
            <a:ext cx="13281061" cy="6188039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B8CF53A-5FE0-3781-17B0-601D5719C760}"/>
              </a:ext>
            </a:extLst>
          </p:cNvPr>
          <p:cNvSpPr txBox="1">
            <a:spLocks/>
          </p:cNvSpPr>
          <p:nvPr/>
        </p:nvSpPr>
        <p:spPr>
          <a:xfrm>
            <a:off x="2868466" y="735721"/>
            <a:ext cx="10515599" cy="1385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en-GB" sz="4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 the way in maximizing </a:t>
            </a:r>
            <a:br>
              <a:rPr lang="en-GB" sz="4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the durability of mobile devices</a:t>
            </a:r>
            <a:endParaRPr lang="nl-NL" sz="4000" b="1" kern="100" dirty="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33BED1F1-BAA2-DFB4-61EA-DF015E5C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6125" y="735721"/>
            <a:ext cx="4673600" cy="4559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6A0C9-1D7A-A74E-AEBF-2BFC092C7B4E}"/>
              </a:ext>
            </a:extLst>
          </p:cNvPr>
          <p:cNvSpPr txBox="1"/>
          <p:nvPr/>
        </p:nvSpPr>
        <p:spPr>
          <a:xfrm>
            <a:off x="2844723" y="193304"/>
            <a:ext cx="365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  <a:cs typeface="+mj-cs"/>
              </a:rPr>
              <a:t>Our mission</a:t>
            </a:r>
            <a:endParaRPr lang="en-GB" sz="3200" spc="300" dirty="0">
              <a:solidFill>
                <a:schemeClr val="bg1"/>
              </a:solidFill>
              <a:latin typeface="Qanelas Soft Bold" pitchFamily="2" charset="77"/>
              <a:ea typeface="Roboto Slab" pitchFamily="2" charset="0"/>
              <a:cs typeface="+mj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9F9104-D390-7E59-6C79-CBB2ADAD539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1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6CF5EF-5BE0-334C-1AAF-BB39160B7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268C18A1-5B57-D5DF-201F-83DF3A189D13}"/>
              </a:ext>
            </a:extLst>
          </p:cNvPr>
          <p:cNvSpPr/>
          <p:nvPr/>
        </p:nvSpPr>
        <p:spPr>
          <a:xfrm>
            <a:off x="-11632" y="-1"/>
            <a:ext cx="1921225" cy="68580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A69822E-8130-2E0E-32EA-D578551A22E2}"/>
              </a:ext>
            </a:extLst>
          </p:cNvPr>
          <p:cNvSpPr txBox="1"/>
          <p:nvPr/>
        </p:nvSpPr>
        <p:spPr>
          <a:xfrm>
            <a:off x="2171275" y="519600"/>
            <a:ext cx="9371271" cy="2580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3200" b="1" kern="100" dirty="0" err="1">
                <a:solidFill>
                  <a:schemeClr val="tx2"/>
                </a:solidFill>
                <a:effectLst/>
                <a:latin typeface="Qanelas Soft Bold"/>
                <a:ea typeface="Roboto" panose="02000000000000000000" pitchFamily="2" charset="0"/>
                <a:cs typeface="Roboto" panose="02000000000000000000" pitchFamily="2" charset="0"/>
              </a:rPr>
              <a:t>Our</a:t>
            </a:r>
            <a:r>
              <a:rPr lang="nl-NL" sz="3200" b="1" kern="100" dirty="0">
                <a:solidFill>
                  <a:schemeClr val="tx2"/>
                </a:solidFill>
                <a:effectLst/>
                <a:latin typeface="Qanelas Soft Bold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3200" b="1" kern="100" dirty="0" err="1">
                <a:solidFill>
                  <a:schemeClr val="tx2"/>
                </a:solidFill>
                <a:effectLst/>
                <a:latin typeface="Qanelas Soft Bold"/>
                <a:ea typeface="Roboto" panose="02000000000000000000" pitchFamily="2" charset="0"/>
                <a:cs typeface="Roboto" panose="02000000000000000000" pitchFamily="2" charset="0"/>
              </a:rPr>
              <a:t>sustainability</a:t>
            </a:r>
            <a:r>
              <a:rPr lang="nl-NL" sz="3200" b="1" kern="100" dirty="0">
                <a:solidFill>
                  <a:schemeClr val="tx2"/>
                </a:solidFill>
                <a:effectLst/>
                <a:latin typeface="Qanelas Soft Bold"/>
                <a:ea typeface="Roboto" panose="02000000000000000000" pitchFamily="2" charset="0"/>
                <a:cs typeface="Roboto" panose="02000000000000000000" pitchFamily="2" charset="0"/>
              </a:rPr>
              <a:t> commitment </a:t>
            </a:r>
            <a:r>
              <a:rPr lang="nl-NL" sz="3200" b="1" kern="100" dirty="0" err="1">
                <a:solidFill>
                  <a:schemeClr val="tx2"/>
                </a:solidFill>
                <a:effectLst/>
                <a:latin typeface="Qanelas Soft Bold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3200" b="1" kern="100" dirty="0">
                <a:solidFill>
                  <a:schemeClr val="tx2"/>
                </a:solidFill>
                <a:effectLst/>
                <a:latin typeface="Qanelas Soft Bold"/>
                <a:ea typeface="Roboto" panose="02000000000000000000" pitchFamily="2" charset="0"/>
                <a:cs typeface="Roboto" panose="02000000000000000000" pitchFamily="2" charset="0"/>
              </a:rPr>
              <a:t> actions</a:t>
            </a:r>
          </a:p>
          <a:p>
            <a:pPr lvl="1">
              <a:lnSpc>
                <a:spcPct val="107000"/>
              </a:lnSpc>
            </a:pPr>
            <a:endParaRPr lang="nl-NL" sz="2000" b="1" kern="100" dirty="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Compliance with </a:t>
            </a:r>
            <a:r>
              <a:rPr lang="en-GB" sz="20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CSRD 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– ask us for 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our policies and reports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Eco-friendly packaging – 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less plastic, more sustainable materials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Lower carbon footprint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2000" b="1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sea transport over air freight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Repairing </a:t>
            </a:r>
            <a:r>
              <a:rPr lang="en-GB" sz="2000" b="1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is Caring – 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campaign for 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CO₂ reduction,</a:t>
            </a: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supporting local repair shops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Innovate &amp; improve – </a:t>
            </a:r>
            <a:r>
              <a:rPr lang="en-GB" sz="2000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from sustainable housing solutions to corporate policies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CE15538-B8DF-CE73-6F5E-681694359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269" y="5110938"/>
            <a:ext cx="1308352" cy="13960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CC4540F-A809-CFDA-C815-5FCCD1BFA34A}"/>
              </a:ext>
            </a:extLst>
          </p:cNvPr>
          <p:cNvSpPr txBox="1"/>
          <p:nvPr/>
        </p:nvSpPr>
        <p:spPr>
          <a:xfrm rot="21353075">
            <a:off x="10098842" y="6055519"/>
            <a:ext cx="173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14" name="Afbeelding 3">
            <a:extLst>
              <a:ext uri="{FF2B5EF4-FFF2-40B4-BE49-F238E27FC236}">
                <a16:creationId xmlns:a16="http://schemas.microsoft.com/office/drawing/2014/main" id="{6426F891-2A4A-DCD9-7746-E745CEA2ED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182" t="5865" r="539" b="7318"/>
          <a:stretch>
            <a:fillRect/>
          </a:stretch>
        </p:blipFill>
        <p:spPr>
          <a:xfrm>
            <a:off x="6856911" y="3429000"/>
            <a:ext cx="2593950" cy="3315977"/>
          </a:xfrm>
          <a:prstGeom prst="rect">
            <a:avLst/>
          </a:prstGeom>
        </p:spPr>
      </p:pic>
      <p:pic>
        <p:nvPicPr>
          <p:cNvPr id="15" name="Afbeelding 3">
            <a:extLst>
              <a:ext uri="{FF2B5EF4-FFF2-40B4-BE49-F238E27FC236}">
                <a16:creationId xmlns:a16="http://schemas.microsoft.com/office/drawing/2014/main" id="{2896C0A2-CF0A-5120-27D4-4A524DE74A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16" r="76431"/>
          <a:stretch>
            <a:fillRect/>
          </a:stretch>
        </p:blipFill>
        <p:spPr>
          <a:xfrm>
            <a:off x="2741139" y="3173492"/>
            <a:ext cx="888942" cy="3874892"/>
          </a:xfrm>
          <a:prstGeom prst="rect">
            <a:avLst/>
          </a:prstGeom>
        </p:spPr>
      </p:pic>
      <p:pic>
        <p:nvPicPr>
          <p:cNvPr id="17" name="Afbeelding 3">
            <a:extLst>
              <a:ext uri="{FF2B5EF4-FFF2-40B4-BE49-F238E27FC236}">
                <a16:creationId xmlns:a16="http://schemas.microsoft.com/office/drawing/2014/main" id="{C9D66042-0710-BC4F-DF28-37725E35D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48" t="4524" r="51421" b="8660"/>
          <a:stretch>
            <a:fillRect/>
          </a:stretch>
        </p:blipFill>
        <p:spPr>
          <a:xfrm>
            <a:off x="4147647" y="3368250"/>
            <a:ext cx="2345984" cy="332169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B6850FB-40BF-A5AB-86C4-EFEEFF47DF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3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730D0-E2E5-1616-1FF7-9A0C048F2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08DBD171-5C06-0803-0382-19EEB01BF042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pic>
        <p:nvPicPr>
          <p:cNvPr id="8" name="Afbeelding 7" descr="Afbeelding met groen, plant&#10;&#10;Automatisch gegenereerde beschrijving">
            <a:extLst>
              <a:ext uri="{FF2B5EF4-FFF2-40B4-BE49-F238E27FC236}">
                <a16:creationId xmlns:a16="http://schemas.microsoft.com/office/drawing/2014/main" id="{B0D23184-7B27-BB14-7FAE-F33B916DD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7308">
            <a:off x="-298708" y="9297344"/>
            <a:ext cx="13249948" cy="681938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9BDD78E-AD9C-40D0-D416-7534480208A2}"/>
              </a:ext>
            </a:extLst>
          </p:cNvPr>
          <p:cNvSpPr txBox="1">
            <a:spLocks/>
          </p:cNvSpPr>
          <p:nvPr/>
        </p:nvSpPr>
        <p:spPr>
          <a:xfrm>
            <a:off x="4647840" y="-2554849"/>
            <a:ext cx="6230256" cy="1385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l-NL" sz="3200" b="1" spc="5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GB" sz="32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 the way in maximizing the durability of mobile devices”</a:t>
            </a:r>
            <a:endParaRPr lang="nl-NL" sz="32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AB2F378B-0B4F-516C-BC3D-4B660901EF60}"/>
              </a:ext>
            </a:extLst>
          </p:cNvPr>
          <p:cNvSpPr txBox="1">
            <a:spLocks/>
          </p:cNvSpPr>
          <p:nvPr/>
        </p:nvSpPr>
        <p:spPr>
          <a:xfrm>
            <a:off x="2036825" y="-3698809"/>
            <a:ext cx="2195962" cy="408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Our mission: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10" name="Afbeelding 9">
            <a:hlinkClick r:id="rId4"/>
            <a:extLst>
              <a:ext uri="{FF2B5EF4-FFF2-40B4-BE49-F238E27FC236}">
                <a16:creationId xmlns:a16="http://schemas.microsoft.com/office/drawing/2014/main" id="{1BCBA01F-F1F6-5E9F-72D3-026B66BB0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857" y="0"/>
            <a:ext cx="8903143" cy="85665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8AD5FD3-290E-332C-9E09-AA03B456D0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88BB5AA-AB3D-A73C-F65B-D4D6BDDEEC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146255" y="152400"/>
            <a:ext cx="1435100" cy="685800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EF1845F-5266-1E57-D5DC-AF24C42B3B17}"/>
              </a:ext>
            </a:extLst>
          </p:cNvPr>
          <p:cNvSpPr/>
          <p:nvPr/>
        </p:nvSpPr>
        <p:spPr>
          <a:xfrm>
            <a:off x="-110393" y="-100361"/>
            <a:ext cx="3399249" cy="7128689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37B31CE-B194-99BE-915B-BB0EBBCA9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298655" y="30480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42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01A9B5D-5B14-9347-9EF8-4DE896E86C90}"/>
              </a:ext>
            </a:extLst>
          </p:cNvPr>
          <p:cNvSpPr/>
          <p:nvPr/>
        </p:nvSpPr>
        <p:spPr>
          <a:xfrm>
            <a:off x="1900052" y="0"/>
            <a:ext cx="1029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 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9695B948-DD57-B84C-BB69-B2850B4500F9}"/>
              </a:ext>
            </a:extLst>
          </p:cNvPr>
          <p:cNvSpPr txBox="1">
            <a:spLocks/>
          </p:cNvSpPr>
          <p:nvPr/>
        </p:nvSpPr>
        <p:spPr>
          <a:xfrm>
            <a:off x="2366114" y="1638878"/>
            <a:ext cx="9329357" cy="475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24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B5365DC-2AA1-FEA0-CB48-E26E3A978C74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26C93A2-32E3-45FF-2542-CC404F175415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 dirty="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Webshops (I)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E1059C7-A8D7-AB76-4D0C-AA529B4A46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255150" y="-1187834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D36ED43-4D02-CE7D-0717-49959214D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074" y="2935272"/>
            <a:ext cx="2635200" cy="21599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4DB517E-028A-F219-B568-CBFA1D366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235" y="2947628"/>
            <a:ext cx="2692800" cy="21590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1B8DDD1-5EA4-B133-0AE1-ED997435B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495" y="2916738"/>
            <a:ext cx="2545200" cy="21588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68149C7-A412-A9B3-684D-7E23BFFE4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4812" y="2916738"/>
            <a:ext cx="2563200" cy="216041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9EABAC14-100E-246F-84CD-552A9D9998B8}"/>
              </a:ext>
            </a:extLst>
          </p:cNvPr>
          <p:cNvSpPr txBox="1"/>
          <p:nvPr/>
        </p:nvSpPr>
        <p:spPr>
          <a:xfrm>
            <a:off x="2456135" y="5103782"/>
            <a:ext cx="221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 2015</a:t>
            </a:r>
            <a:br>
              <a:rPr lang="nl-NL" sz="1600" dirty="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25+ </a:t>
            </a:r>
            <a:r>
              <a:rPr lang="nl-NL" sz="1600" dirty="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 </a:t>
            </a:r>
            <a:br>
              <a:rPr lang="nl-NL" sz="1600" dirty="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15+ </a:t>
            </a:r>
            <a:r>
              <a:rPr lang="nl-NL" sz="1600" dirty="0" err="1">
                <a:solidFill>
                  <a:srgbClr val="455164"/>
                </a:solidFill>
                <a:latin typeface="Qanelas Soft" pitchFamily="2" charset="77"/>
              </a:rPr>
              <a:t>currencies</a:t>
            </a:r>
            <a:endParaRPr lang="nl-NL" sz="1600" dirty="0">
              <a:solidFill>
                <a:srgbClr val="455164"/>
              </a:solidFill>
              <a:latin typeface="Qanelas Soft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1E0143F-2E3D-2CF2-423A-A92A3B23DBE3}"/>
              </a:ext>
            </a:extLst>
          </p:cNvPr>
          <p:cNvSpPr txBox="1"/>
          <p:nvPr/>
        </p:nvSpPr>
        <p:spPr>
          <a:xfrm>
            <a:off x="5068398" y="5121878"/>
            <a:ext cx="171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 2013</a:t>
            </a:r>
            <a:br>
              <a:rPr lang="nl-NL" sz="1600" dirty="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6 </a:t>
            </a:r>
            <a:r>
              <a:rPr lang="nl-NL" sz="1600" dirty="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endParaRPr lang="nl-NL" sz="1600" dirty="0">
              <a:solidFill>
                <a:srgbClr val="455164"/>
              </a:solidFill>
              <a:latin typeface="Qanelas Soft" pitchFamily="2" charset="77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0A3DC19-891E-AFB9-DDAE-8088559B6A2E}"/>
              </a:ext>
            </a:extLst>
          </p:cNvPr>
          <p:cNvSpPr txBox="1"/>
          <p:nvPr/>
        </p:nvSpPr>
        <p:spPr>
          <a:xfrm>
            <a:off x="7528257" y="5119779"/>
            <a:ext cx="154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 2023</a:t>
            </a:r>
            <a:br>
              <a:rPr lang="nl-NL" sz="1600" dirty="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   20 </a:t>
            </a:r>
            <a:r>
              <a:rPr lang="nl-NL" sz="1600" dirty="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endParaRPr lang="nl-NL" sz="1600" dirty="0">
              <a:solidFill>
                <a:srgbClr val="455164"/>
              </a:solidFill>
              <a:latin typeface="Qanelas Soft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568B949-C964-39C6-C229-9579966967BB}"/>
              </a:ext>
            </a:extLst>
          </p:cNvPr>
          <p:cNvSpPr txBox="1"/>
          <p:nvPr/>
        </p:nvSpPr>
        <p:spPr>
          <a:xfrm>
            <a:off x="10070655" y="5126607"/>
            <a:ext cx="2082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 2019</a:t>
            </a:r>
            <a:br>
              <a:rPr lang="nl-NL" sz="1600" dirty="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 dirty="0">
                <a:solidFill>
                  <a:srgbClr val="455164"/>
                </a:solidFill>
                <a:latin typeface="Qanelas Soft" pitchFamily="2" charset="77"/>
              </a:rPr>
              <a:t>6 </a:t>
            </a:r>
            <a:r>
              <a:rPr lang="nl-NL" sz="1600" dirty="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endParaRPr lang="nl-NL" sz="1600" dirty="0">
              <a:solidFill>
                <a:srgbClr val="455164"/>
              </a:solidFill>
              <a:latin typeface="Qanelas Soft" pitchFamily="2" charset="77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26D4C53-2278-DC75-4A31-6B5DE5FBA27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97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8929-A3FE-066F-7561-D4ED6CCA1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E21E538-504D-0C2B-BBF0-9CB5D7EF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457" y="3752520"/>
            <a:ext cx="3592800" cy="28806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AEEE532-8CE1-C0E2-E374-A564EDD78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170" y="768479"/>
            <a:ext cx="3592800" cy="2880656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F4AA14BC-037C-C24F-C0B4-9C7777A2A5D3}"/>
              </a:ext>
            </a:extLst>
          </p:cNvPr>
          <p:cNvSpPr txBox="1">
            <a:spLocks/>
          </p:cNvSpPr>
          <p:nvPr/>
        </p:nvSpPr>
        <p:spPr>
          <a:xfrm>
            <a:off x="2366114" y="1638878"/>
            <a:ext cx="9329357" cy="475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24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A06182F-40BF-C27E-47DE-2D608AF36192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32DB05E-40AE-304C-F388-4BEB1A7302DF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 dirty="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Webshops (II)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0412A95-C742-1D00-893F-251B5F8BA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74" y="12506901"/>
            <a:ext cx="2635200" cy="21599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F42CD1B-FDE3-C4FA-EC78-999ABEA3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235" y="9528775"/>
            <a:ext cx="2692800" cy="21590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7AC8425-B040-AAE1-C28D-923D91A33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495" y="11045268"/>
            <a:ext cx="2545200" cy="21588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55D2EA4-299B-F8A2-503F-D632F5E72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812" y="8368246"/>
            <a:ext cx="2563200" cy="216041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2E595AC4-6783-AB6C-2417-9ED34978C8A6}"/>
              </a:ext>
            </a:extLst>
          </p:cNvPr>
          <p:cNvSpPr txBox="1"/>
          <p:nvPr/>
        </p:nvSpPr>
        <p:spPr>
          <a:xfrm>
            <a:off x="2020191" y="14675411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2015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CD4C301-1070-3D9A-5029-D6CC450ED504}"/>
              </a:ext>
            </a:extLst>
          </p:cNvPr>
          <p:cNvSpPr txBox="1"/>
          <p:nvPr/>
        </p:nvSpPr>
        <p:spPr>
          <a:xfrm>
            <a:off x="4577152" y="1170302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2013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980CD1F-1C8B-A380-1363-2910270B9C5F}"/>
              </a:ext>
            </a:extLst>
          </p:cNvPr>
          <p:cNvSpPr txBox="1"/>
          <p:nvPr/>
        </p:nvSpPr>
        <p:spPr>
          <a:xfrm>
            <a:off x="7037291" y="13248309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2023 / 20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BED07AE-D6E2-F56A-FDFB-CF119DB01D7E}"/>
              </a:ext>
            </a:extLst>
          </p:cNvPr>
          <p:cNvSpPr txBox="1"/>
          <p:nvPr/>
        </p:nvSpPr>
        <p:spPr>
          <a:xfrm>
            <a:off x="9613452" y="1057811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2019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01228A38-02FA-86B6-6AB7-DDFE315CB211}"/>
              </a:ext>
            </a:extLst>
          </p:cNvPr>
          <p:cNvSpPr txBox="1">
            <a:spLocks/>
          </p:cNvSpPr>
          <p:nvPr/>
        </p:nvSpPr>
        <p:spPr>
          <a:xfrm>
            <a:off x="5341153" y="1561338"/>
            <a:ext cx="6390625" cy="2958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Mobileparts.</a:t>
            </a:r>
            <a:r>
              <a:rPr lang="nl-NL" sz="2000" b="1" kern="100" dirty="0" err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nl-NL" sz="2000" b="1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hop</a:t>
            </a:r>
            <a:endParaRPr lang="nl-NL" sz="2000" b="1" kern="100" dirty="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GB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Europe’s most professional </a:t>
            </a:r>
            <a:r>
              <a:rPr lang="en-GB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webshop</a:t>
            </a:r>
            <a:r>
              <a:rPr lang="en-GB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for mobile repair professionals</a:t>
            </a:r>
          </a:p>
          <a:p>
            <a:pPr lvl="2">
              <a:lnSpc>
                <a:spcPct val="107000"/>
              </a:lnSpc>
            </a:pPr>
            <a:r>
              <a:rPr lang="en-GB" kern="1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B2B only</a:t>
            </a:r>
            <a:endParaRPr lang="nl-NL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nl-NL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Rated</a:t>
            </a:r>
            <a:r>
              <a:rPr lang="nl-NL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i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EXCELLENT </a:t>
            </a:r>
            <a:r>
              <a:rPr lang="nl-NL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by</a:t>
            </a:r>
            <a:r>
              <a:rPr lang="nl-NL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customers</a:t>
            </a:r>
            <a:endParaRPr lang="nl-NL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US" b="1" dirty="0">
                <a:solidFill>
                  <a:schemeClr val="accent1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Winner of Apple’s RFP </a:t>
            </a:r>
            <a:r>
              <a:rPr lang="en-US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 2025 </a:t>
            </a:r>
            <a:br>
              <a:rPr lang="en-US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endParaRPr lang="nl-NL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SamsungParts.eu</a:t>
            </a:r>
          </a:p>
          <a:p>
            <a:pPr lvl="2">
              <a:lnSpc>
                <a:spcPct val="107000"/>
              </a:lnSpc>
            </a:pPr>
            <a:r>
              <a:rPr lang="en-GB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Samsung’s European </a:t>
            </a:r>
            <a:r>
              <a:rPr lang="en-GB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webshop</a:t>
            </a:r>
            <a:r>
              <a:rPr lang="en-GB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for white and brown goods spare parts</a:t>
            </a:r>
          </a:p>
          <a:p>
            <a:pPr lvl="2">
              <a:lnSpc>
                <a:spcPct val="107000"/>
              </a:lnSpc>
            </a:pPr>
            <a:r>
              <a:rPr lang="en-GB" kern="1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B2B and B2C</a:t>
            </a:r>
            <a:endParaRPr lang="nl-NL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nl-NL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Rated</a:t>
            </a:r>
            <a:r>
              <a:rPr lang="nl-NL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i="1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EXCELLENT</a:t>
            </a:r>
            <a:r>
              <a:rPr lang="nl-NL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by</a:t>
            </a:r>
            <a:r>
              <a:rPr lang="nl-NL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dirty="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customers</a:t>
            </a:r>
            <a:endParaRPr lang="nl-NL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C37D1A8-461C-BECD-E025-757145F2BD6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0000"/>
          </a:blip>
          <a:stretch>
            <a:fillRect/>
          </a:stretch>
        </p:blipFill>
        <p:spPr>
          <a:xfrm>
            <a:off x="-6145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2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a89d50-a345-4d1b-ad08-0bb5c02f217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E3C924CDAE4B44A67A1DD505EDFB41" ma:contentTypeVersion="11" ma:contentTypeDescription="Create a new document." ma:contentTypeScope="" ma:versionID="016391dbfe42f2bd0efd3e27476a5151">
  <xsd:schema xmlns:xsd="http://www.w3.org/2001/XMLSchema" xmlns:xs="http://www.w3.org/2001/XMLSchema" xmlns:p="http://schemas.microsoft.com/office/2006/metadata/properties" xmlns:ns2="1fa89d50-a345-4d1b-ad08-0bb5c02f2177" targetNamespace="http://schemas.microsoft.com/office/2006/metadata/properties" ma:root="true" ma:fieldsID="4d995fa92470c5cc33447c1765272158" ns2:_="">
    <xsd:import namespace="1fa89d50-a345-4d1b-ad08-0bb5c02f21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89d50-a345-4d1b-ad08-0bb5c02f21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c6352bf-7088-4254-ae97-38b362a49c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6ED54-FE83-4210-A3DC-630095E8596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1fa89d50-a345-4d1b-ad08-0bb5c02f2177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ED05B65-6E04-4F9E-AF73-4B0B4187E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1630C2-290E-48F9-A815-A738F0DD69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a89d50-a345-4d1b-ad08-0bb5c02f21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1559</Words>
  <Application>Microsoft Office PowerPoint</Application>
  <PresentationFormat>Breedbeeld</PresentationFormat>
  <Paragraphs>368</Paragraphs>
  <Slides>41</Slides>
  <Notes>31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Courier New</vt:lpstr>
      <vt:lpstr>Qanelas Soft</vt:lpstr>
      <vt:lpstr>Qanelas Soft Bold</vt:lpstr>
      <vt:lpstr>Qanelas Soft SemiBold</vt:lpstr>
      <vt:lpstr>Roboto</vt:lpstr>
      <vt:lpstr>Roboto Medium</vt:lpstr>
      <vt:lpstr>Roboto Slab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Mobileparts.shop</dc:title>
  <dc:creator>Robin Maatman</dc:creator>
  <cp:lastModifiedBy>Remco Spreeuwers</cp:lastModifiedBy>
  <cp:revision>122</cp:revision>
  <dcterms:created xsi:type="dcterms:W3CDTF">2021-11-22T12:42:47Z</dcterms:created>
  <dcterms:modified xsi:type="dcterms:W3CDTF">2026-06-02T06:37:49Z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0x01010066E3C924CDAE4B44A67A1DD505EDFB41</vt:lpwstr>
  </property>
  <property fmtid="{D5CDD505-2E9C-101B-9397-08002B2CF9AE}" pid="3" name="MediaServiceImageTags">
    <vt:lpwstr/>
  </property>
</Properties>
</file>