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77" r:id="rId5"/>
    <p:sldId id="256" r:id="rId6"/>
    <p:sldId id="257" r:id="rId7"/>
    <p:sldId id="258" r:id="rId8"/>
    <p:sldId id="259" r:id="rId9"/>
    <p:sldId id="262" r:id="rId10"/>
    <p:sldId id="282" r:id="rId11"/>
    <p:sldId id="266" r:id="rId12"/>
    <p:sldId id="267" r:id="rId13"/>
    <p:sldId id="281" r:id="rId14"/>
    <p:sldId id="270" r:id="rId15"/>
    <p:sldId id="269" r:id="rId16"/>
    <p:sldId id="272" r:id="rId17"/>
    <p:sldId id="273" r:id="rId18"/>
    <p:sldId id="274" r:id="rId19"/>
    <p:sldId id="275" r:id="rId20"/>
    <p:sldId id="260" r:id="rId21"/>
    <p:sldId id="276" r:id="rId22"/>
    <p:sldId id="261" r:id="rId23"/>
    <p:sldId id="283" r:id="rId24"/>
    <p:sldId id="263" r:id="rId25"/>
    <p:sldId id="264" r:id="rId26"/>
    <p:sldId id="265" r:id="rId27"/>
    <p:sldId id="278"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4809" autoAdjust="0"/>
  </p:normalViewPr>
  <p:slideViewPr>
    <p:cSldViewPr snapToGrid="0">
      <p:cViewPr>
        <p:scale>
          <a:sx n="75" d="100"/>
          <a:sy n="75" d="100"/>
        </p:scale>
        <p:origin x="638"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co Spreeuwers" userId="982ed132-0f93-4f2d-84be-8867489068ca" providerId="ADAL" clId="{DA96F9BF-3AEB-44BB-87E0-DC63F1C8D97A}"/>
    <pc:docChg chg="undo custSel addSld delSld modSld">
      <pc:chgData name="Remco Spreeuwers" userId="982ed132-0f93-4f2d-84be-8867489068ca" providerId="ADAL" clId="{DA96F9BF-3AEB-44BB-87E0-DC63F1C8D97A}" dt="2022-10-24T06:50:33.714" v="92" actId="207"/>
      <pc:docMkLst>
        <pc:docMk/>
      </pc:docMkLst>
      <pc:sldChg chg="addSp delSp modSp mod">
        <pc:chgData name="Remco Spreeuwers" userId="982ed132-0f93-4f2d-84be-8867489068ca" providerId="ADAL" clId="{DA96F9BF-3AEB-44BB-87E0-DC63F1C8D97A}" dt="2022-06-20T06:55:18.454" v="28" actId="478"/>
        <pc:sldMkLst>
          <pc:docMk/>
          <pc:sldMk cId="4139193715" sldId="269"/>
        </pc:sldMkLst>
        <pc:spChg chg="mod">
          <ac:chgData name="Remco Spreeuwers" userId="982ed132-0f93-4f2d-84be-8867489068ca" providerId="ADAL" clId="{DA96F9BF-3AEB-44BB-87E0-DC63F1C8D97A}" dt="2022-06-20T06:55:14.944" v="27"/>
          <ac:spMkLst>
            <pc:docMk/>
            <pc:sldMk cId="4139193715" sldId="269"/>
            <ac:spMk id="3" creationId="{97C42700-BF6E-4BE4-9598-3EF1AA35D66D}"/>
          </ac:spMkLst>
        </pc:spChg>
        <pc:spChg chg="add del mod">
          <ac:chgData name="Remco Spreeuwers" userId="982ed132-0f93-4f2d-84be-8867489068ca" providerId="ADAL" clId="{DA96F9BF-3AEB-44BB-87E0-DC63F1C8D97A}" dt="2022-06-20T06:55:18.454" v="28" actId="478"/>
          <ac:spMkLst>
            <pc:docMk/>
            <pc:sldMk cId="4139193715" sldId="269"/>
            <ac:spMk id="11" creationId="{48AD70B4-1AA1-64D4-8619-A5CA3ECB7281}"/>
          </ac:spMkLst>
        </pc:spChg>
      </pc:sldChg>
      <pc:sldChg chg="addSp modSp mod">
        <pc:chgData name="Remco Spreeuwers" userId="982ed132-0f93-4f2d-84be-8867489068ca" providerId="ADAL" clId="{DA96F9BF-3AEB-44BB-87E0-DC63F1C8D97A}" dt="2022-10-24T06:50:33.714" v="92" actId="207"/>
        <pc:sldMkLst>
          <pc:docMk/>
          <pc:sldMk cId="897124300" sldId="280"/>
        </pc:sldMkLst>
        <pc:spChg chg="add mod">
          <ac:chgData name="Remco Spreeuwers" userId="982ed132-0f93-4f2d-84be-8867489068ca" providerId="ADAL" clId="{DA96F9BF-3AEB-44BB-87E0-DC63F1C8D97A}" dt="2022-10-24T06:50:33.714" v="92" actId="207"/>
          <ac:spMkLst>
            <pc:docMk/>
            <pc:sldMk cId="897124300" sldId="280"/>
            <ac:spMk id="3" creationId="{A5A402FD-1BD8-7A5A-2A0C-786F35A04017}"/>
          </ac:spMkLst>
        </pc:spChg>
        <pc:spChg chg="mod">
          <ac:chgData name="Remco Spreeuwers" userId="982ed132-0f93-4f2d-84be-8867489068ca" providerId="ADAL" clId="{DA96F9BF-3AEB-44BB-87E0-DC63F1C8D97A}" dt="2022-06-20T06:58:03.598" v="39"/>
          <ac:spMkLst>
            <pc:docMk/>
            <pc:sldMk cId="897124300" sldId="280"/>
            <ac:spMk id="7" creationId="{FBC5FDFB-A701-4C6B-977E-96F08C1FF10D}"/>
          </ac:spMkLst>
        </pc:spChg>
        <pc:picChg chg="mod">
          <ac:chgData name="Remco Spreeuwers" userId="982ed132-0f93-4f2d-84be-8867489068ca" providerId="ADAL" clId="{DA96F9BF-3AEB-44BB-87E0-DC63F1C8D97A}" dt="2022-10-24T06:50:05.948" v="85" actId="1076"/>
          <ac:picMkLst>
            <pc:docMk/>
            <pc:sldMk cId="897124300" sldId="280"/>
            <ac:picMk id="5" creationId="{D3353260-7921-4C93-BAAE-FE2E8EC5A6E2}"/>
          </ac:picMkLst>
        </pc:picChg>
      </pc:sldChg>
      <pc:sldChg chg="new del">
        <pc:chgData name="Remco Spreeuwers" userId="982ed132-0f93-4f2d-84be-8867489068ca" providerId="ADAL" clId="{DA96F9BF-3AEB-44BB-87E0-DC63F1C8D97A}" dt="2022-06-20T06:55:12.643" v="25" actId="680"/>
        <pc:sldMkLst>
          <pc:docMk/>
          <pc:sldMk cId="2262081614" sldId="284"/>
        </pc:sldMkLst>
      </pc:sldChg>
    </pc:docChg>
  </pc:docChgLst>
  <pc:docChgLst>
    <pc:chgData name="Remco Spreeuwers" userId="982ed132-0f93-4f2d-84be-8867489068ca" providerId="ADAL" clId="{31124A4B-72FC-40DC-A6C4-DFEE3A33870E}"/>
    <pc:docChg chg="undo redo custSel modSld">
      <pc:chgData name="Remco Spreeuwers" userId="982ed132-0f93-4f2d-84be-8867489068ca" providerId="ADAL" clId="{31124A4B-72FC-40DC-A6C4-DFEE3A33870E}" dt="2023-01-12T11:44:46.105" v="193" actId="14100"/>
      <pc:docMkLst>
        <pc:docMk/>
      </pc:docMkLst>
      <pc:sldChg chg="modSp mod">
        <pc:chgData name="Remco Spreeuwers" userId="982ed132-0f93-4f2d-84be-8867489068ca" providerId="ADAL" clId="{31124A4B-72FC-40DC-A6C4-DFEE3A33870E}" dt="2023-01-12T11:43:50.733" v="190" actId="1076"/>
        <pc:sldMkLst>
          <pc:docMk/>
          <pc:sldMk cId="3202202640" sldId="272"/>
        </pc:sldMkLst>
        <pc:spChg chg="mod">
          <ac:chgData name="Remco Spreeuwers" userId="982ed132-0f93-4f2d-84be-8867489068ca" providerId="ADAL" clId="{31124A4B-72FC-40DC-A6C4-DFEE3A33870E}" dt="2023-01-12T11:43:50.733" v="190" actId="1076"/>
          <ac:spMkLst>
            <pc:docMk/>
            <pc:sldMk cId="3202202640" sldId="272"/>
            <ac:spMk id="4" creationId="{89711DE6-D83E-4369-A45C-17F91D303326}"/>
          </ac:spMkLst>
        </pc:spChg>
        <pc:spChg chg="mod">
          <ac:chgData name="Remco Spreeuwers" userId="982ed132-0f93-4f2d-84be-8867489068ca" providerId="ADAL" clId="{31124A4B-72FC-40DC-A6C4-DFEE3A33870E}" dt="2023-01-12T11:43:45.928" v="189" actId="1076"/>
          <ac:spMkLst>
            <pc:docMk/>
            <pc:sldMk cId="3202202640" sldId="272"/>
            <ac:spMk id="6" creationId="{C5319983-ED60-C759-2CA4-9DCC5424FE9D}"/>
          </ac:spMkLst>
        </pc:spChg>
      </pc:sldChg>
      <pc:sldChg chg="modSp mod">
        <pc:chgData name="Remco Spreeuwers" userId="982ed132-0f93-4f2d-84be-8867489068ca" providerId="ADAL" clId="{31124A4B-72FC-40DC-A6C4-DFEE3A33870E}" dt="2023-01-12T11:44:46.105" v="193" actId="14100"/>
        <pc:sldMkLst>
          <pc:docMk/>
          <pc:sldMk cId="1615576912" sldId="273"/>
        </pc:sldMkLst>
        <pc:spChg chg="mod">
          <ac:chgData name="Remco Spreeuwers" userId="982ed132-0f93-4f2d-84be-8867489068ca" providerId="ADAL" clId="{31124A4B-72FC-40DC-A6C4-DFEE3A33870E}" dt="2023-01-12T11:44:46.105" v="193" actId="14100"/>
          <ac:spMkLst>
            <pc:docMk/>
            <pc:sldMk cId="1615576912" sldId="273"/>
            <ac:spMk id="5" creationId="{628FF14A-71FE-3B36-FF08-2690B1A1F82C}"/>
          </ac:spMkLst>
        </pc:spChg>
      </pc:sldChg>
      <pc:sldChg chg="modSp mod">
        <pc:chgData name="Remco Spreeuwers" userId="982ed132-0f93-4f2d-84be-8867489068ca" providerId="ADAL" clId="{31124A4B-72FC-40DC-A6C4-DFEE3A33870E}" dt="2023-01-12T11:36:33.999" v="20"/>
        <pc:sldMkLst>
          <pc:docMk/>
          <pc:sldMk cId="982431067" sldId="275"/>
        </pc:sldMkLst>
        <pc:spChg chg="mod">
          <ac:chgData name="Remco Spreeuwers" userId="982ed132-0f93-4f2d-84be-8867489068ca" providerId="ADAL" clId="{31124A4B-72FC-40DC-A6C4-DFEE3A33870E}" dt="2023-01-12T11:36:33.999" v="20"/>
          <ac:spMkLst>
            <pc:docMk/>
            <pc:sldMk cId="982431067" sldId="275"/>
            <ac:spMk id="4" creationId="{89711DE6-D83E-4369-A45C-17F91D303326}"/>
          </ac:spMkLst>
        </pc:spChg>
      </pc:sldChg>
      <pc:sldChg chg="modSp">
        <pc:chgData name="Remco Spreeuwers" userId="982ed132-0f93-4f2d-84be-8867489068ca" providerId="ADAL" clId="{31124A4B-72FC-40DC-A6C4-DFEE3A33870E}" dt="2023-01-12T11:34:16.062" v="2"/>
        <pc:sldMkLst>
          <pc:docMk/>
          <pc:sldMk cId="910774231" sldId="276"/>
        </pc:sldMkLst>
        <pc:graphicFrameChg chg="mod">
          <ac:chgData name="Remco Spreeuwers" userId="982ed132-0f93-4f2d-84be-8867489068ca" providerId="ADAL" clId="{31124A4B-72FC-40DC-A6C4-DFEE3A33870E}" dt="2023-01-12T11:34:16.062" v="2"/>
          <ac:graphicFrameMkLst>
            <pc:docMk/>
            <pc:sldMk cId="910774231" sldId="276"/>
            <ac:graphicFrameMk id="4" creationId="{B33F1F0D-AD7E-F71C-5A9E-D772B843260C}"/>
          </ac:graphicFrameMkLst>
        </pc:graphicFrameChg>
      </pc:sldChg>
      <pc:sldChg chg="addSp modSp mod">
        <pc:chgData name="Remco Spreeuwers" userId="982ed132-0f93-4f2d-84be-8867489068ca" providerId="ADAL" clId="{31124A4B-72FC-40DC-A6C4-DFEE3A33870E}" dt="2023-01-12T11:43:20.646" v="186" actId="115"/>
        <pc:sldMkLst>
          <pc:docMk/>
          <pc:sldMk cId="897124300" sldId="280"/>
        </pc:sldMkLst>
        <pc:spChg chg="add mod">
          <ac:chgData name="Remco Spreeuwers" userId="982ed132-0f93-4f2d-84be-8867489068ca" providerId="ADAL" clId="{31124A4B-72FC-40DC-A6C4-DFEE3A33870E}" dt="2023-01-12T11:43:20.646" v="186" actId="115"/>
          <ac:spMkLst>
            <pc:docMk/>
            <pc:sldMk cId="897124300" sldId="280"/>
            <ac:spMk id="4" creationId="{DBE93545-10BA-695D-2EA9-9BC39B31E8C3}"/>
          </ac:spMkLst>
        </pc:spChg>
      </pc:sldChg>
    </pc:docChg>
  </pc:docChgLst>
  <pc:docChgLst>
    <pc:chgData name="Remco Spreeuwers" userId="982ed132-0f93-4f2d-84be-8867489068ca" providerId="ADAL" clId="{33AFDB8F-3F5B-41E2-8EA9-36B326F68120}"/>
    <pc:docChg chg="custSel modSld sldOrd">
      <pc:chgData name="Remco Spreeuwers" userId="982ed132-0f93-4f2d-84be-8867489068ca" providerId="ADAL" clId="{33AFDB8F-3F5B-41E2-8EA9-36B326F68120}" dt="2023-03-07T13:51:08.702" v="7"/>
      <pc:docMkLst>
        <pc:docMk/>
      </pc:docMkLst>
      <pc:sldChg chg="modSp mod">
        <pc:chgData name="Remco Spreeuwers" userId="982ed132-0f93-4f2d-84be-8867489068ca" providerId="ADAL" clId="{33AFDB8F-3F5B-41E2-8EA9-36B326F68120}" dt="2023-03-07T13:49:41.758" v="0" actId="33524"/>
        <pc:sldMkLst>
          <pc:docMk/>
          <pc:sldMk cId="4172502160" sldId="258"/>
        </pc:sldMkLst>
        <pc:spChg chg="mod">
          <ac:chgData name="Remco Spreeuwers" userId="982ed132-0f93-4f2d-84be-8867489068ca" providerId="ADAL" clId="{33AFDB8F-3F5B-41E2-8EA9-36B326F68120}" dt="2023-03-07T13:49:41.758" v="0" actId="33524"/>
          <ac:spMkLst>
            <pc:docMk/>
            <pc:sldMk cId="4172502160" sldId="258"/>
            <ac:spMk id="2" creationId="{F92D49FC-36C5-4208-9DB1-1160C6A87114}"/>
          </ac:spMkLst>
        </pc:spChg>
      </pc:sldChg>
      <pc:sldChg chg="ord">
        <pc:chgData name="Remco Spreeuwers" userId="982ed132-0f93-4f2d-84be-8867489068ca" providerId="ADAL" clId="{33AFDB8F-3F5B-41E2-8EA9-36B326F68120}" dt="2023-03-07T13:51:08.702" v="7"/>
        <pc:sldMkLst>
          <pc:docMk/>
          <pc:sldMk cId="3674524403" sldId="260"/>
        </pc:sldMkLst>
      </pc:sldChg>
      <pc:sldChg chg="modSp mod">
        <pc:chgData name="Remco Spreeuwers" userId="982ed132-0f93-4f2d-84be-8867489068ca" providerId="ADAL" clId="{33AFDB8F-3F5B-41E2-8EA9-36B326F68120}" dt="2023-03-07T13:49:56.631" v="1" actId="313"/>
        <pc:sldMkLst>
          <pc:docMk/>
          <pc:sldMk cId="661676737" sldId="266"/>
        </pc:sldMkLst>
        <pc:graphicFrameChg chg="modGraphic">
          <ac:chgData name="Remco Spreeuwers" userId="982ed132-0f93-4f2d-84be-8867489068ca" providerId="ADAL" clId="{33AFDB8F-3F5B-41E2-8EA9-36B326F68120}" dt="2023-03-07T13:49:56.631" v="1" actId="313"/>
          <ac:graphicFrameMkLst>
            <pc:docMk/>
            <pc:sldMk cId="661676737" sldId="266"/>
            <ac:graphicFrameMk id="6" creationId="{D6BED739-B3FD-43A2-B0C2-E09715593504}"/>
          </ac:graphicFrameMkLst>
        </pc:graphicFrameChg>
      </pc:sldChg>
      <pc:sldChg chg="modSp mod">
        <pc:chgData name="Remco Spreeuwers" userId="982ed132-0f93-4f2d-84be-8867489068ca" providerId="ADAL" clId="{33AFDB8F-3F5B-41E2-8EA9-36B326F68120}" dt="2023-03-07T13:50:08.431" v="2" actId="33524"/>
        <pc:sldMkLst>
          <pc:docMk/>
          <pc:sldMk cId="3202202640" sldId="272"/>
        </pc:sldMkLst>
        <pc:spChg chg="mod">
          <ac:chgData name="Remco Spreeuwers" userId="982ed132-0f93-4f2d-84be-8867489068ca" providerId="ADAL" clId="{33AFDB8F-3F5B-41E2-8EA9-36B326F68120}" dt="2023-03-07T13:50:08.431" v="2" actId="33524"/>
          <ac:spMkLst>
            <pc:docMk/>
            <pc:sldMk cId="3202202640" sldId="272"/>
            <ac:spMk id="4" creationId="{89711DE6-D83E-4369-A45C-17F91D303326}"/>
          </ac:spMkLst>
        </pc:spChg>
      </pc:sldChg>
      <pc:sldChg chg="modSp mod">
        <pc:chgData name="Remco Spreeuwers" userId="982ed132-0f93-4f2d-84be-8867489068ca" providerId="ADAL" clId="{33AFDB8F-3F5B-41E2-8EA9-36B326F68120}" dt="2023-03-07T13:50:23.693" v="3" actId="33524"/>
        <pc:sldMkLst>
          <pc:docMk/>
          <pc:sldMk cId="1615576912" sldId="273"/>
        </pc:sldMkLst>
        <pc:spChg chg="mod">
          <ac:chgData name="Remco Spreeuwers" userId="982ed132-0f93-4f2d-84be-8867489068ca" providerId="ADAL" clId="{33AFDB8F-3F5B-41E2-8EA9-36B326F68120}" dt="2023-03-07T13:50:23.693" v="3" actId="33524"/>
          <ac:spMkLst>
            <pc:docMk/>
            <pc:sldMk cId="1615576912" sldId="273"/>
            <ac:spMk id="5" creationId="{628FF14A-71FE-3B36-FF08-2690B1A1F82C}"/>
          </ac:spMkLst>
        </pc:spChg>
      </pc:sldChg>
      <pc:sldChg chg="modSp mod">
        <pc:chgData name="Remco Spreeuwers" userId="982ed132-0f93-4f2d-84be-8867489068ca" providerId="ADAL" clId="{33AFDB8F-3F5B-41E2-8EA9-36B326F68120}" dt="2023-03-07T13:50:46.154" v="5" actId="1076"/>
        <pc:sldMkLst>
          <pc:docMk/>
          <pc:sldMk cId="798340524" sldId="274"/>
        </pc:sldMkLst>
        <pc:spChg chg="mod">
          <ac:chgData name="Remco Spreeuwers" userId="982ed132-0f93-4f2d-84be-8867489068ca" providerId="ADAL" clId="{33AFDB8F-3F5B-41E2-8EA9-36B326F68120}" dt="2023-03-07T13:50:46.154" v="5" actId="1076"/>
          <ac:spMkLst>
            <pc:docMk/>
            <pc:sldMk cId="798340524" sldId="274"/>
            <ac:spMk id="4" creationId="{89711DE6-D83E-4369-A45C-17F91D303326}"/>
          </ac:spMkLst>
        </pc:spChg>
      </pc:sldChg>
    </pc:docChg>
  </pc:docChgLst>
  <pc:docChgLst>
    <pc:chgData name="Remco Spreeuwers" userId="982ed132-0f93-4f2d-84be-8867489068ca" providerId="ADAL" clId="{9095E7BC-58F2-4430-B9DB-E213BEBC0A62}"/>
    <pc:docChg chg="undo custSel modSld">
      <pc:chgData name="Remco Spreeuwers" userId="982ed132-0f93-4f2d-84be-8867489068ca" providerId="ADAL" clId="{9095E7BC-58F2-4430-B9DB-E213BEBC0A62}" dt="2023-01-12T10:48:53.037" v="136" actId="20577"/>
      <pc:docMkLst>
        <pc:docMk/>
      </pc:docMkLst>
      <pc:sldChg chg="modSp mod">
        <pc:chgData name="Remco Spreeuwers" userId="982ed132-0f93-4f2d-84be-8867489068ca" providerId="ADAL" clId="{9095E7BC-58F2-4430-B9DB-E213BEBC0A62}" dt="2023-01-12T10:46:55.177" v="15" actId="20577"/>
        <pc:sldMkLst>
          <pc:docMk/>
          <pc:sldMk cId="1158040903" sldId="262"/>
        </pc:sldMkLst>
        <pc:spChg chg="mod">
          <ac:chgData name="Remco Spreeuwers" userId="982ed132-0f93-4f2d-84be-8867489068ca" providerId="ADAL" clId="{9095E7BC-58F2-4430-B9DB-E213BEBC0A62}" dt="2023-01-12T10:46:55.177" v="15" actId="20577"/>
          <ac:spMkLst>
            <pc:docMk/>
            <pc:sldMk cId="1158040903" sldId="262"/>
            <ac:spMk id="2" creationId="{F92D49FC-36C5-4208-9DB1-1160C6A87114}"/>
          </ac:spMkLst>
        </pc:spChg>
      </pc:sldChg>
      <pc:sldChg chg="modSp mod">
        <pc:chgData name="Remco Spreeuwers" userId="982ed132-0f93-4f2d-84be-8867489068ca" providerId="ADAL" clId="{9095E7BC-58F2-4430-B9DB-E213BEBC0A62}" dt="2023-01-12T10:48:13.356" v="74" actId="20577"/>
        <pc:sldMkLst>
          <pc:docMk/>
          <pc:sldMk cId="661676737" sldId="266"/>
        </pc:sldMkLst>
        <pc:graphicFrameChg chg="modGraphic">
          <ac:chgData name="Remco Spreeuwers" userId="982ed132-0f93-4f2d-84be-8867489068ca" providerId="ADAL" clId="{9095E7BC-58F2-4430-B9DB-E213BEBC0A62}" dt="2023-01-12T10:48:13.356" v="74" actId="20577"/>
          <ac:graphicFrameMkLst>
            <pc:docMk/>
            <pc:sldMk cId="661676737" sldId="266"/>
            <ac:graphicFrameMk id="3" creationId="{828F55BD-32A1-4861-B975-3E3B7354117B}"/>
          </ac:graphicFrameMkLst>
        </pc:graphicFrameChg>
        <pc:graphicFrameChg chg="modGraphic">
          <ac:chgData name="Remco Spreeuwers" userId="982ed132-0f93-4f2d-84be-8867489068ca" providerId="ADAL" clId="{9095E7BC-58F2-4430-B9DB-E213BEBC0A62}" dt="2023-01-12T10:48:03.621" v="50" actId="20577"/>
          <ac:graphicFrameMkLst>
            <pc:docMk/>
            <pc:sldMk cId="661676737" sldId="266"/>
            <ac:graphicFrameMk id="6" creationId="{D6BED739-B3FD-43A2-B0C2-E09715593504}"/>
          </ac:graphicFrameMkLst>
        </pc:graphicFrameChg>
      </pc:sldChg>
      <pc:sldChg chg="modSp mod">
        <pc:chgData name="Remco Spreeuwers" userId="982ed132-0f93-4f2d-84be-8867489068ca" providerId="ADAL" clId="{9095E7BC-58F2-4430-B9DB-E213BEBC0A62}" dt="2023-01-12T10:48:53.037" v="136" actId="20577"/>
        <pc:sldMkLst>
          <pc:docMk/>
          <pc:sldMk cId="2477639980" sldId="267"/>
        </pc:sldMkLst>
        <pc:graphicFrameChg chg="modGraphic">
          <ac:chgData name="Remco Spreeuwers" userId="982ed132-0f93-4f2d-84be-8867489068ca" providerId="ADAL" clId="{9095E7BC-58F2-4430-B9DB-E213BEBC0A62}" dt="2023-01-12T10:48:37.876" v="103" actId="20577"/>
          <ac:graphicFrameMkLst>
            <pc:docMk/>
            <pc:sldMk cId="2477639980" sldId="267"/>
            <ac:graphicFrameMk id="3" creationId="{3D7262C9-54E1-4224-8337-257A692DC837}"/>
          </ac:graphicFrameMkLst>
        </pc:graphicFrameChg>
        <pc:graphicFrameChg chg="modGraphic">
          <ac:chgData name="Remco Spreeuwers" userId="982ed132-0f93-4f2d-84be-8867489068ca" providerId="ADAL" clId="{9095E7BC-58F2-4430-B9DB-E213BEBC0A62}" dt="2023-01-12T10:48:53.037" v="136" actId="20577"/>
          <ac:graphicFrameMkLst>
            <pc:docMk/>
            <pc:sldMk cId="2477639980" sldId="267"/>
            <ac:graphicFrameMk id="8" creationId="{60B6CB26-57EC-4F36-B260-BE91DE09C5CE}"/>
          </ac:graphicFrameMkLst>
        </pc:graphicFrameChg>
      </pc:sldChg>
      <pc:sldChg chg="addSp delSp modSp mod">
        <pc:chgData name="Remco Spreeuwers" userId="982ed132-0f93-4f2d-84be-8867489068ca" providerId="ADAL" clId="{9095E7BC-58F2-4430-B9DB-E213BEBC0A62}" dt="2023-01-12T10:46:30.278" v="13" actId="1076"/>
        <pc:sldMkLst>
          <pc:docMk/>
          <pc:sldMk cId="897124300" sldId="280"/>
        </pc:sldMkLst>
        <pc:spChg chg="mod">
          <ac:chgData name="Remco Spreeuwers" userId="982ed132-0f93-4f2d-84be-8867489068ca" providerId="ADAL" clId="{9095E7BC-58F2-4430-B9DB-E213BEBC0A62}" dt="2023-01-12T10:46:30.278" v="13" actId="1076"/>
          <ac:spMkLst>
            <pc:docMk/>
            <pc:sldMk cId="897124300" sldId="280"/>
            <ac:spMk id="3" creationId="{A5A402FD-1BD8-7A5A-2A0C-786F35A04017}"/>
          </ac:spMkLst>
        </pc:spChg>
        <pc:spChg chg="add del mod">
          <ac:chgData name="Remco Spreeuwers" userId="982ed132-0f93-4f2d-84be-8867489068ca" providerId="ADAL" clId="{9095E7BC-58F2-4430-B9DB-E213BEBC0A62}" dt="2023-01-12T10:46:25.557" v="11" actId="478"/>
          <ac:spMkLst>
            <pc:docMk/>
            <pc:sldMk cId="897124300" sldId="280"/>
            <ac:spMk id="6" creationId="{2E757055-0477-4236-98A1-CEB3112858FE}"/>
          </ac:spMkLst>
        </pc:spChg>
        <pc:spChg chg="del">
          <ac:chgData name="Remco Spreeuwers" userId="982ed132-0f93-4f2d-84be-8867489068ca" providerId="ADAL" clId="{9095E7BC-58F2-4430-B9DB-E213BEBC0A62}" dt="2023-01-12T10:46:14.215" v="0" actId="478"/>
          <ac:spMkLst>
            <pc:docMk/>
            <pc:sldMk cId="897124300" sldId="280"/>
            <ac:spMk id="7" creationId="{FBC5FDFB-A701-4C6B-977E-96F08C1FF1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E17ADD-0E9A-4C1D-8857-032C0166E418}"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E47DB-9483-495E-9EEF-712559ADFB7A}" type="slidenum">
              <a:rPr lang="en-US" smtClean="0"/>
              <a:t>‹nr.›</a:t>
            </a:fld>
            <a:endParaRPr lang="en-US"/>
          </a:p>
        </p:txBody>
      </p:sp>
    </p:spTree>
    <p:extLst>
      <p:ext uri="{BB962C8B-B14F-4D97-AF65-F5344CB8AC3E}">
        <p14:creationId xmlns:p14="http://schemas.microsoft.com/office/powerpoint/2010/main" val="304629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E47DB-9483-495E-9EEF-712559ADFB7A}" type="slidenum">
              <a:rPr lang="en-US" smtClean="0"/>
              <a:t>1</a:t>
            </a:fld>
            <a:endParaRPr lang="en-US"/>
          </a:p>
        </p:txBody>
      </p:sp>
    </p:spTree>
    <p:extLst>
      <p:ext uri="{BB962C8B-B14F-4D97-AF65-F5344CB8AC3E}">
        <p14:creationId xmlns:p14="http://schemas.microsoft.com/office/powerpoint/2010/main" val="298693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E47DB-9483-495E-9EEF-712559ADFB7A}" type="slidenum">
              <a:rPr lang="en-US" smtClean="0"/>
              <a:t>11</a:t>
            </a:fld>
            <a:endParaRPr lang="en-US"/>
          </a:p>
        </p:txBody>
      </p:sp>
    </p:spTree>
    <p:extLst>
      <p:ext uri="{BB962C8B-B14F-4D97-AF65-F5344CB8AC3E}">
        <p14:creationId xmlns:p14="http://schemas.microsoft.com/office/powerpoint/2010/main" val="305174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13</a:t>
            </a:fld>
            <a:endParaRPr lang="en-US"/>
          </a:p>
        </p:txBody>
      </p:sp>
    </p:spTree>
    <p:extLst>
      <p:ext uri="{BB962C8B-B14F-4D97-AF65-F5344CB8AC3E}">
        <p14:creationId xmlns:p14="http://schemas.microsoft.com/office/powerpoint/2010/main" val="3871672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14</a:t>
            </a:fld>
            <a:endParaRPr lang="en-US"/>
          </a:p>
        </p:txBody>
      </p:sp>
    </p:spTree>
    <p:extLst>
      <p:ext uri="{BB962C8B-B14F-4D97-AF65-F5344CB8AC3E}">
        <p14:creationId xmlns:p14="http://schemas.microsoft.com/office/powerpoint/2010/main" val="86322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15</a:t>
            </a:fld>
            <a:endParaRPr lang="en-US"/>
          </a:p>
        </p:txBody>
      </p:sp>
    </p:spTree>
    <p:extLst>
      <p:ext uri="{BB962C8B-B14F-4D97-AF65-F5344CB8AC3E}">
        <p14:creationId xmlns:p14="http://schemas.microsoft.com/office/powerpoint/2010/main" val="431826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16</a:t>
            </a:fld>
            <a:endParaRPr lang="en-US"/>
          </a:p>
        </p:txBody>
      </p:sp>
    </p:spTree>
    <p:extLst>
      <p:ext uri="{BB962C8B-B14F-4D97-AF65-F5344CB8AC3E}">
        <p14:creationId xmlns:p14="http://schemas.microsoft.com/office/powerpoint/2010/main" val="693613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17</a:t>
            </a:fld>
            <a:endParaRPr lang="en-US"/>
          </a:p>
        </p:txBody>
      </p:sp>
    </p:spTree>
    <p:extLst>
      <p:ext uri="{BB962C8B-B14F-4D97-AF65-F5344CB8AC3E}">
        <p14:creationId xmlns:p14="http://schemas.microsoft.com/office/powerpoint/2010/main" val="411617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18</a:t>
            </a:fld>
            <a:endParaRPr lang="en-US"/>
          </a:p>
        </p:txBody>
      </p:sp>
    </p:spTree>
    <p:extLst>
      <p:ext uri="{BB962C8B-B14F-4D97-AF65-F5344CB8AC3E}">
        <p14:creationId xmlns:p14="http://schemas.microsoft.com/office/powerpoint/2010/main" val="3423226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E47DB-9483-495E-9EEF-712559ADFB7A}" type="slidenum">
              <a:rPr lang="en-US" smtClean="0"/>
              <a:t>20</a:t>
            </a:fld>
            <a:endParaRPr lang="en-US"/>
          </a:p>
        </p:txBody>
      </p:sp>
    </p:spTree>
    <p:extLst>
      <p:ext uri="{BB962C8B-B14F-4D97-AF65-F5344CB8AC3E}">
        <p14:creationId xmlns:p14="http://schemas.microsoft.com/office/powerpoint/2010/main" val="1669790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21</a:t>
            </a:fld>
            <a:endParaRPr lang="en-US"/>
          </a:p>
        </p:txBody>
      </p:sp>
    </p:spTree>
    <p:extLst>
      <p:ext uri="{BB962C8B-B14F-4D97-AF65-F5344CB8AC3E}">
        <p14:creationId xmlns:p14="http://schemas.microsoft.com/office/powerpoint/2010/main" val="323680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22</a:t>
            </a:fld>
            <a:endParaRPr lang="en-US"/>
          </a:p>
        </p:txBody>
      </p:sp>
    </p:spTree>
    <p:extLst>
      <p:ext uri="{BB962C8B-B14F-4D97-AF65-F5344CB8AC3E}">
        <p14:creationId xmlns:p14="http://schemas.microsoft.com/office/powerpoint/2010/main" val="361490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a:t>
            </a:fld>
            <a:endParaRPr lang="en-US"/>
          </a:p>
        </p:txBody>
      </p:sp>
    </p:spTree>
    <p:extLst>
      <p:ext uri="{BB962C8B-B14F-4D97-AF65-F5344CB8AC3E}">
        <p14:creationId xmlns:p14="http://schemas.microsoft.com/office/powerpoint/2010/main" val="4143357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23</a:t>
            </a:fld>
            <a:endParaRPr lang="en-US"/>
          </a:p>
        </p:txBody>
      </p:sp>
    </p:spTree>
    <p:extLst>
      <p:ext uri="{BB962C8B-B14F-4D97-AF65-F5344CB8AC3E}">
        <p14:creationId xmlns:p14="http://schemas.microsoft.com/office/powerpoint/2010/main" val="574504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24</a:t>
            </a:fld>
            <a:endParaRPr lang="en-US"/>
          </a:p>
        </p:txBody>
      </p:sp>
    </p:spTree>
    <p:extLst>
      <p:ext uri="{BB962C8B-B14F-4D97-AF65-F5344CB8AC3E}">
        <p14:creationId xmlns:p14="http://schemas.microsoft.com/office/powerpoint/2010/main" val="229661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25</a:t>
            </a:fld>
            <a:endParaRPr lang="en-US"/>
          </a:p>
        </p:txBody>
      </p:sp>
    </p:spTree>
    <p:extLst>
      <p:ext uri="{BB962C8B-B14F-4D97-AF65-F5344CB8AC3E}">
        <p14:creationId xmlns:p14="http://schemas.microsoft.com/office/powerpoint/2010/main" val="2080868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3</a:t>
            </a:fld>
            <a:endParaRPr lang="en-US"/>
          </a:p>
        </p:txBody>
      </p:sp>
    </p:spTree>
    <p:extLst>
      <p:ext uri="{BB962C8B-B14F-4D97-AF65-F5344CB8AC3E}">
        <p14:creationId xmlns:p14="http://schemas.microsoft.com/office/powerpoint/2010/main" val="9251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4</a:t>
            </a:fld>
            <a:endParaRPr lang="en-US"/>
          </a:p>
        </p:txBody>
      </p:sp>
    </p:spTree>
    <p:extLst>
      <p:ext uri="{BB962C8B-B14F-4D97-AF65-F5344CB8AC3E}">
        <p14:creationId xmlns:p14="http://schemas.microsoft.com/office/powerpoint/2010/main" val="263383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5</a:t>
            </a:fld>
            <a:endParaRPr lang="en-US"/>
          </a:p>
        </p:txBody>
      </p:sp>
    </p:spTree>
    <p:extLst>
      <p:ext uri="{BB962C8B-B14F-4D97-AF65-F5344CB8AC3E}">
        <p14:creationId xmlns:p14="http://schemas.microsoft.com/office/powerpoint/2010/main" val="86658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6</a:t>
            </a:fld>
            <a:endParaRPr lang="en-US"/>
          </a:p>
        </p:txBody>
      </p:sp>
    </p:spTree>
    <p:extLst>
      <p:ext uri="{BB962C8B-B14F-4D97-AF65-F5344CB8AC3E}">
        <p14:creationId xmlns:p14="http://schemas.microsoft.com/office/powerpoint/2010/main" val="219681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E47DB-9483-495E-9EEF-712559ADFB7A}" type="slidenum">
              <a:rPr lang="en-US" smtClean="0"/>
              <a:t>7</a:t>
            </a:fld>
            <a:endParaRPr lang="en-US"/>
          </a:p>
        </p:txBody>
      </p:sp>
    </p:spTree>
    <p:extLst>
      <p:ext uri="{BB962C8B-B14F-4D97-AF65-F5344CB8AC3E}">
        <p14:creationId xmlns:p14="http://schemas.microsoft.com/office/powerpoint/2010/main" val="425357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8</a:t>
            </a:fld>
            <a:endParaRPr lang="en-US"/>
          </a:p>
        </p:txBody>
      </p:sp>
    </p:spTree>
    <p:extLst>
      <p:ext uri="{BB962C8B-B14F-4D97-AF65-F5344CB8AC3E}">
        <p14:creationId xmlns:p14="http://schemas.microsoft.com/office/powerpoint/2010/main" val="380834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latin typeface="Roboto slab"/>
            </a:endParaRPr>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9</a:t>
            </a:fld>
            <a:endParaRPr lang="en-US"/>
          </a:p>
        </p:txBody>
      </p:sp>
    </p:spTree>
    <p:extLst>
      <p:ext uri="{BB962C8B-B14F-4D97-AF65-F5344CB8AC3E}">
        <p14:creationId xmlns:p14="http://schemas.microsoft.com/office/powerpoint/2010/main" val="3732110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DDCAA-7C2A-4AB1-8752-323964C43FC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38FBB437-C867-4407-8BA6-B9CCE8DEE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9C684359-9BF7-4FD7-8A53-02AB1997C8D2}"/>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5" name="Tijdelijke aanduiding voor voettekst 4">
            <a:extLst>
              <a:ext uri="{FF2B5EF4-FFF2-40B4-BE49-F238E27FC236}">
                <a16:creationId xmlns:a16="http://schemas.microsoft.com/office/drawing/2014/main" id="{10A08359-1740-4241-8C14-F0034E9769A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74A0F9E7-F4B5-4EA0-82F4-1E614DAC34FC}"/>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115862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099B6-889C-4EE2-BA61-039B86695B8A}"/>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9CC6C96-2DC3-46EF-B17D-0BF469823FE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50CD174-9164-41E3-BDAE-7CCAB1B4E713}"/>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5" name="Tijdelijke aanduiding voor voettekst 4">
            <a:extLst>
              <a:ext uri="{FF2B5EF4-FFF2-40B4-BE49-F238E27FC236}">
                <a16:creationId xmlns:a16="http://schemas.microsoft.com/office/drawing/2014/main" id="{1679DDED-D295-4962-9EFE-47636AFB17C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859C836-FAE5-4D55-B8AF-61FBD91252B1}"/>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31427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3E2CCD-1F1F-4288-8FC2-4DC2C488D376}"/>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A30D050-F672-43F9-BFB7-0C715BDD6BD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F179A89-BE61-4793-B399-91441B835761}"/>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5" name="Tijdelijke aanduiding voor voettekst 4">
            <a:extLst>
              <a:ext uri="{FF2B5EF4-FFF2-40B4-BE49-F238E27FC236}">
                <a16:creationId xmlns:a16="http://schemas.microsoft.com/office/drawing/2014/main" id="{E0CB9F13-E7C8-4EC5-A3F2-CAB6E1DD17D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DF8DC094-D961-4E08-8427-082A42C38DC8}"/>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83433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D352B-09AC-4E62-B2D5-759A99F49703}"/>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F21EF2B-0995-4BA2-BE74-25AD3216D3E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736A4B0-6152-4CBC-A8C4-118A7E365986}"/>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5" name="Tijdelijke aanduiding voor voettekst 4">
            <a:extLst>
              <a:ext uri="{FF2B5EF4-FFF2-40B4-BE49-F238E27FC236}">
                <a16:creationId xmlns:a16="http://schemas.microsoft.com/office/drawing/2014/main" id="{149CF89A-B330-4026-9C1D-9F6E9E68A9C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2440FAA1-162F-4D71-A5FF-57422F452041}"/>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38336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B1387-FD53-4F02-9C98-9E81A1FB084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4061C0A1-D26E-406E-BCF2-623E9BF14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0ED6884-4F7A-47CD-A9E4-2E7D47303E76}"/>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5" name="Tijdelijke aanduiding voor voettekst 4">
            <a:extLst>
              <a:ext uri="{FF2B5EF4-FFF2-40B4-BE49-F238E27FC236}">
                <a16:creationId xmlns:a16="http://schemas.microsoft.com/office/drawing/2014/main" id="{7687583A-6A41-4188-9357-24E98A6398C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A65DAC5-60AB-47A5-8CC8-EAD7E82783C7}"/>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519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0A937-B5F6-47AA-8696-8A909EB44DA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3358DD9-4D28-457C-BE7D-991EA316604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8613037F-29CE-4796-A28E-721AB6F2973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B9169FA-E3D0-458C-85E6-C68A33A9618A}"/>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6" name="Tijdelijke aanduiding voor voettekst 5">
            <a:extLst>
              <a:ext uri="{FF2B5EF4-FFF2-40B4-BE49-F238E27FC236}">
                <a16:creationId xmlns:a16="http://schemas.microsoft.com/office/drawing/2014/main" id="{A1D31369-ACF6-4CDB-B53F-51DA398726C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E08AC175-ED82-489A-8D38-7259F963FFD2}"/>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06214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679F0-5A34-4146-B3AE-E68B0E623DB8}"/>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A34CEBE9-45BD-425C-9FE1-FE780E65A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0F136B3-3E3B-4744-A8AC-863ED05FCE4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A21467F3-34C2-4D8E-BD8B-FE29EDD6C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2CA88D3-7F94-4291-8C4B-EED1130B572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F6F027AA-C46A-4C10-97FE-60C562EDC8E3}"/>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8" name="Tijdelijke aanduiding voor voettekst 7">
            <a:extLst>
              <a:ext uri="{FF2B5EF4-FFF2-40B4-BE49-F238E27FC236}">
                <a16:creationId xmlns:a16="http://schemas.microsoft.com/office/drawing/2014/main" id="{BA69447F-DC7B-4191-9CC8-586A33F0304B}"/>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82E449E-5069-4A8C-9897-5FB766A90000}"/>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89489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78BAB-58BC-4308-B13E-AAC02888E76E}"/>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729C8A18-53B7-466E-A7BF-2D1DDB10F4C3}"/>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4" name="Tijdelijke aanduiding voor voettekst 3">
            <a:extLst>
              <a:ext uri="{FF2B5EF4-FFF2-40B4-BE49-F238E27FC236}">
                <a16:creationId xmlns:a16="http://schemas.microsoft.com/office/drawing/2014/main" id="{C725692A-6108-4B23-A8CD-7F2F3F055AC2}"/>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58969611-BC44-4E5C-ABC8-D7A1209FC5B4}"/>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70474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30275C-2D58-4186-8BB6-6B4386B2C74C}"/>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3" name="Tijdelijke aanduiding voor voettekst 2">
            <a:extLst>
              <a:ext uri="{FF2B5EF4-FFF2-40B4-BE49-F238E27FC236}">
                <a16:creationId xmlns:a16="http://schemas.microsoft.com/office/drawing/2014/main" id="{61F0C681-3A2A-4107-9E89-24A664631C97}"/>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A8DC0F9A-98A2-4D6D-A968-249DAE0DC284}"/>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376226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8BC68-1C38-44CD-9700-6B99B7DD8E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75B517C-60BD-47AA-90C9-BF0553191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BF5A2A8F-1A6B-48A6-A776-9A104394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7A578E9-185F-4AA4-8B4C-A63ED8BDA68D}"/>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6" name="Tijdelijke aanduiding voor voettekst 5">
            <a:extLst>
              <a:ext uri="{FF2B5EF4-FFF2-40B4-BE49-F238E27FC236}">
                <a16:creationId xmlns:a16="http://schemas.microsoft.com/office/drawing/2014/main" id="{CBF455EC-BEA9-43C4-9A4E-0D9A2274B82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9AFDDDE-CE6F-4D93-ABD4-AC0702EE91BE}"/>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100647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AF28F-A2EC-4861-B5E3-E8D5EDE37F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50CC9961-0E90-44E6-88C4-366A3954B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869BCEF0-5223-443A-BF03-65F4D9BC2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18DBCC-9C45-4F34-9A0A-E9FA23417FE8}"/>
              </a:ext>
            </a:extLst>
          </p:cNvPr>
          <p:cNvSpPr>
            <a:spLocks noGrp="1"/>
          </p:cNvSpPr>
          <p:nvPr>
            <p:ph type="dt" sz="half" idx="10"/>
          </p:nvPr>
        </p:nvSpPr>
        <p:spPr/>
        <p:txBody>
          <a:bodyPr/>
          <a:lstStyle/>
          <a:p>
            <a:fld id="{D5ADC1DA-0AA4-46BF-95C1-F27D182AC73A}" type="datetimeFigureOut">
              <a:rPr lang="en-GB" smtClean="0"/>
              <a:t>07/03/2023</a:t>
            </a:fld>
            <a:endParaRPr lang="en-GB"/>
          </a:p>
        </p:txBody>
      </p:sp>
      <p:sp>
        <p:nvSpPr>
          <p:cNvPr id="6" name="Tijdelijke aanduiding voor voettekst 5">
            <a:extLst>
              <a:ext uri="{FF2B5EF4-FFF2-40B4-BE49-F238E27FC236}">
                <a16:creationId xmlns:a16="http://schemas.microsoft.com/office/drawing/2014/main" id="{F98F5090-8860-40BD-980E-9E115ADA0C65}"/>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C1417746-25BD-4183-93AA-7BA686CB7E8A}"/>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35743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E740BB-9574-4A86-8C24-07A3B94CC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8D51670C-C517-485A-9F51-DDF093635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3A61B04A-E28C-4111-AD3B-36F55E315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DC1DA-0AA4-46BF-95C1-F27D182AC73A}" type="datetimeFigureOut">
              <a:rPr lang="en-GB" smtClean="0"/>
              <a:t>07/03/2023</a:t>
            </a:fld>
            <a:endParaRPr lang="en-GB"/>
          </a:p>
        </p:txBody>
      </p:sp>
      <p:sp>
        <p:nvSpPr>
          <p:cNvPr id="5" name="Tijdelijke aanduiding voor voettekst 4">
            <a:extLst>
              <a:ext uri="{FF2B5EF4-FFF2-40B4-BE49-F238E27FC236}">
                <a16:creationId xmlns:a16="http://schemas.microsoft.com/office/drawing/2014/main" id="{7E57FE4E-8DB5-43CD-A5E0-01DFB8122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77088639-313E-48E0-B12A-52D3429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221C8-53FA-4198-8F3D-E24EF0A3AFB5}" type="slidenum">
              <a:rPr lang="en-GB" smtClean="0"/>
              <a:t>‹nr.›</a:t>
            </a:fld>
            <a:endParaRPr lang="en-GB"/>
          </a:p>
        </p:txBody>
      </p:sp>
    </p:spTree>
    <p:extLst>
      <p:ext uri="{BB962C8B-B14F-4D97-AF65-F5344CB8AC3E}">
        <p14:creationId xmlns:p14="http://schemas.microsoft.com/office/powerpoint/2010/main" val="42252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obileparts.shop/nl/artikelen/gereedschap/categorie:859:tool-kit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FDC26A-75FA-4392-8955-6F45F4719F95}"/>
              </a:ext>
            </a:extLst>
          </p:cNvPr>
          <p:cNvSpPr/>
          <p:nvPr/>
        </p:nvSpPr>
        <p:spPr>
          <a:xfrm>
            <a:off x="-71437" y="-107155"/>
            <a:ext cx="12344400" cy="7136606"/>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sign with white text&#10;&#10;Description automatically generated with low confidence">
            <a:extLst>
              <a:ext uri="{FF2B5EF4-FFF2-40B4-BE49-F238E27FC236}">
                <a16:creationId xmlns:a16="http://schemas.microsoft.com/office/drawing/2014/main" id="{822B8DF0-55A7-42CC-A3F0-532120CEFF07}"/>
              </a:ext>
            </a:extLst>
          </p:cNvPr>
          <p:cNvPicPr>
            <a:picLocks noChangeAspect="1"/>
          </p:cNvPicPr>
          <p:nvPr/>
        </p:nvPicPr>
        <p:blipFill rotWithShape="1">
          <a:blip r:embed="rId3">
            <a:extLst>
              <a:ext uri="{28A0092B-C50C-407E-A947-70E740481C1C}">
                <a14:useLocalDpi xmlns:a14="http://schemas.microsoft.com/office/drawing/2010/main" val="0"/>
              </a:ext>
            </a:extLst>
          </a:blip>
          <a:srcRect b="23140"/>
          <a:stretch/>
        </p:blipFill>
        <p:spPr>
          <a:xfrm>
            <a:off x="1725881" y="410973"/>
            <a:ext cx="8994237" cy="2732277"/>
          </a:xfrm>
          <a:prstGeom prst="rect">
            <a:avLst/>
          </a:prstGeom>
        </p:spPr>
      </p:pic>
      <p:pic>
        <p:nvPicPr>
          <p:cNvPr id="4" name="Picture 3" descr="Logo&#10;&#10;Description automatically generated">
            <a:extLst>
              <a:ext uri="{FF2B5EF4-FFF2-40B4-BE49-F238E27FC236}">
                <a16:creationId xmlns:a16="http://schemas.microsoft.com/office/drawing/2014/main" id="{DCDDE803-0E5E-4042-8AC1-1B076E086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297" y="5957458"/>
            <a:ext cx="1193403" cy="162303"/>
          </a:xfrm>
          <a:prstGeom prst="rect">
            <a:avLst/>
          </a:prstGeom>
        </p:spPr>
      </p:pic>
      <p:sp>
        <p:nvSpPr>
          <p:cNvPr id="3" name="TextBox 2">
            <a:extLst>
              <a:ext uri="{FF2B5EF4-FFF2-40B4-BE49-F238E27FC236}">
                <a16:creationId xmlns:a16="http://schemas.microsoft.com/office/drawing/2014/main" id="{E2AA2F03-414C-4BE2-A7D9-5247164503B6}"/>
              </a:ext>
            </a:extLst>
          </p:cNvPr>
          <p:cNvSpPr txBox="1"/>
          <p:nvPr/>
        </p:nvSpPr>
        <p:spPr>
          <a:xfrm>
            <a:off x="1521754" y="4350544"/>
            <a:ext cx="9148492" cy="1200329"/>
          </a:xfrm>
          <a:prstGeom prst="rect">
            <a:avLst/>
          </a:prstGeom>
          <a:noFill/>
        </p:spPr>
        <p:txBody>
          <a:bodyPr wrap="square" rtlCol="0">
            <a:spAutoFit/>
          </a:bodyPr>
          <a:lstStyle/>
          <a:p>
            <a:pPr algn="ctr"/>
            <a:r>
              <a:rPr lang="en-US" sz="3200" dirty="0"/>
              <a:t>All you need to know about our mobile repair courses.</a:t>
            </a:r>
            <a:br>
              <a:rPr lang="en-US" sz="3200" dirty="0"/>
            </a:br>
            <a:r>
              <a:rPr lang="en-US" sz="4000" b="1" dirty="0"/>
              <a:t>10 questions and answers.</a:t>
            </a:r>
            <a:endParaRPr lang="en-US" sz="3200" b="1" dirty="0"/>
          </a:p>
        </p:txBody>
      </p:sp>
    </p:spTree>
    <p:extLst>
      <p:ext uri="{BB962C8B-B14F-4D97-AF65-F5344CB8AC3E}">
        <p14:creationId xmlns:p14="http://schemas.microsoft.com/office/powerpoint/2010/main" val="48738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DA08-B601-4835-99E9-1CDBF226C0DF}"/>
              </a:ext>
            </a:extLst>
          </p:cNvPr>
          <p:cNvSpPr>
            <a:spLocks noGrp="1"/>
          </p:cNvSpPr>
          <p:nvPr>
            <p:ph type="title"/>
          </p:nvPr>
        </p:nvSpPr>
        <p:spPr/>
        <p:txBody>
          <a:bodyPr/>
          <a:lstStyle/>
          <a:p>
            <a:endParaRPr lang="en-US"/>
          </a:p>
        </p:txBody>
      </p:sp>
      <p:pic>
        <p:nvPicPr>
          <p:cNvPr id="5" name="Content Placeholder 4" descr="A whiteboard with writing on it&#10;&#10;Description automatically generated with medium confidence">
            <a:extLst>
              <a:ext uri="{FF2B5EF4-FFF2-40B4-BE49-F238E27FC236}">
                <a16:creationId xmlns:a16="http://schemas.microsoft.com/office/drawing/2014/main" id="{871E8BE6-03EF-4385-8DCE-5C7206D765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4097"/>
          </a:xfrm>
        </p:spPr>
      </p:pic>
      <p:sp>
        <p:nvSpPr>
          <p:cNvPr id="6" name="Oval 5">
            <a:extLst>
              <a:ext uri="{FF2B5EF4-FFF2-40B4-BE49-F238E27FC236}">
                <a16:creationId xmlns:a16="http://schemas.microsoft.com/office/drawing/2014/main" id="{E6AB1CEF-E15A-4040-96CD-22613DAE867B}"/>
              </a:ext>
            </a:extLst>
          </p:cNvPr>
          <p:cNvSpPr/>
          <p:nvPr/>
        </p:nvSpPr>
        <p:spPr>
          <a:xfrm rot="20782226">
            <a:off x="527774" y="3611552"/>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Time for lots of valuable info!</a:t>
            </a:r>
          </a:p>
        </p:txBody>
      </p:sp>
    </p:spTree>
    <p:extLst>
      <p:ext uri="{BB962C8B-B14F-4D97-AF65-F5344CB8AC3E}">
        <p14:creationId xmlns:p14="http://schemas.microsoft.com/office/powerpoint/2010/main" val="18500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8FE9E8-7976-E479-A22A-93797B23E79F}"/>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E03AC6-9178-4E0E-A61B-C587C6EDC651}"/>
              </a:ext>
            </a:extLst>
          </p:cNvPr>
          <p:cNvSpPr>
            <a:spLocks noGrp="1"/>
          </p:cNvSpPr>
          <p:nvPr>
            <p:ph type="title"/>
          </p:nvPr>
        </p:nvSpPr>
        <p:spPr>
          <a:xfrm>
            <a:off x="1761541" y="330259"/>
            <a:ext cx="10515600" cy="1325563"/>
          </a:xfrm>
        </p:spPr>
        <p:txBody>
          <a:bodyPr anchor="t">
            <a:normAutofit/>
          </a:bodyPr>
          <a:lstStyle/>
          <a:p>
            <a:r>
              <a:rPr lang="nl-NL" sz="1800" b="1" dirty="0">
                <a:latin typeface="Roboto slab"/>
              </a:rPr>
              <a:t>Start </a:t>
            </a:r>
            <a:r>
              <a:rPr lang="nl-NL" sz="1800" b="1" dirty="0" err="1">
                <a:latin typeface="Roboto slab"/>
              </a:rPr>
              <a:t>inventory</a:t>
            </a:r>
            <a:r>
              <a:rPr lang="nl-NL" sz="1800" b="1" dirty="0">
                <a:latin typeface="Roboto slab"/>
              </a:rPr>
              <a:t> </a:t>
            </a:r>
            <a:r>
              <a:rPr lang="nl-NL" sz="1800" b="1" dirty="0" err="1">
                <a:latin typeface="Roboto slab"/>
              </a:rPr>
              <a:t>parts</a:t>
            </a:r>
            <a:endParaRPr lang="en-GB" sz="1800" b="1" dirty="0">
              <a:latin typeface="Roboto slab"/>
              <a:cs typeface="Calibri Light" panose="020F0302020204030204"/>
            </a:endParaRPr>
          </a:p>
        </p:txBody>
      </p:sp>
      <p:graphicFrame>
        <p:nvGraphicFramePr>
          <p:cNvPr id="4" name="Tabel 4">
            <a:extLst>
              <a:ext uri="{FF2B5EF4-FFF2-40B4-BE49-F238E27FC236}">
                <a16:creationId xmlns:a16="http://schemas.microsoft.com/office/drawing/2014/main" id="{E84CD329-2DCD-E183-89F3-581420811356}"/>
              </a:ext>
            </a:extLst>
          </p:cNvPr>
          <p:cNvGraphicFramePr>
            <a:graphicFrameLocks noGrp="1"/>
          </p:cNvGraphicFramePr>
          <p:nvPr>
            <p:ph idx="1"/>
            <p:extLst>
              <p:ext uri="{D42A27DB-BD31-4B8C-83A1-F6EECF244321}">
                <p14:modId xmlns:p14="http://schemas.microsoft.com/office/powerpoint/2010/main" val="3047461989"/>
              </p:ext>
            </p:extLst>
          </p:nvPr>
        </p:nvGraphicFramePr>
        <p:xfrm>
          <a:off x="1882984" y="2357874"/>
          <a:ext cx="6283233" cy="2595880"/>
        </p:xfrm>
        <a:graphic>
          <a:graphicData uri="http://schemas.openxmlformats.org/drawingml/2006/table">
            <a:tbl>
              <a:tblPr firstRow="1" bandRow="1">
                <a:tableStyleId>{7E9639D4-E3E2-4D34-9284-5A2195B3D0D7}</a:tableStyleId>
              </a:tblPr>
              <a:tblGrid>
                <a:gridCol w="2103119">
                  <a:extLst>
                    <a:ext uri="{9D8B030D-6E8A-4147-A177-3AD203B41FA5}">
                      <a16:colId xmlns:a16="http://schemas.microsoft.com/office/drawing/2014/main" val="1466139603"/>
                    </a:ext>
                  </a:extLst>
                </a:gridCol>
                <a:gridCol w="766354">
                  <a:extLst>
                    <a:ext uri="{9D8B030D-6E8A-4147-A177-3AD203B41FA5}">
                      <a16:colId xmlns:a16="http://schemas.microsoft.com/office/drawing/2014/main" val="709067985"/>
                    </a:ext>
                  </a:extLst>
                </a:gridCol>
                <a:gridCol w="1584960">
                  <a:extLst>
                    <a:ext uri="{9D8B030D-6E8A-4147-A177-3AD203B41FA5}">
                      <a16:colId xmlns:a16="http://schemas.microsoft.com/office/drawing/2014/main" val="2925317505"/>
                    </a:ext>
                  </a:extLst>
                </a:gridCol>
                <a:gridCol w="1828800">
                  <a:extLst>
                    <a:ext uri="{9D8B030D-6E8A-4147-A177-3AD203B41FA5}">
                      <a16:colId xmlns:a16="http://schemas.microsoft.com/office/drawing/2014/main" val="925342772"/>
                    </a:ext>
                  </a:extLst>
                </a:gridCol>
              </a:tblGrid>
              <a:tr h="370840">
                <a:tc>
                  <a:txBody>
                    <a:bodyPr/>
                    <a:lstStyle/>
                    <a:p>
                      <a:r>
                        <a:rPr lang="en-US" sz="1200" noProof="0" dirty="0">
                          <a:latin typeface="Roboto slab"/>
                        </a:rPr>
                        <a:t>L1/L2 part</a:t>
                      </a:r>
                    </a:p>
                  </a:txBody>
                  <a:tcPr/>
                </a:tc>
                <a:tc>
                  <a:txBody>
                    <a:bodyPr/>
                    <a:lstStyle/>
                    <a:p>
                      <a:pPr lvl="0">
                        <a:buNone/>
                      </a:pPr>
                      <a:r>
                        <a:rPr lang="en-US" sz="1200" noProof="0">
                          <a:latin typeface="Roboto slab"/>
                        </a:rPr>
                        <a:t>#</a:t>
                      </a:r>
                    </a:p>
                  </a:txBody>
                  <a:tcPr/>
                </a:tc>
                <a:tc>
                  <a:txBody>
                    <a:bodyPr/>
                    <a:lstStyle/>
                    <a:p>
                      <a:r>
                        <a:rPr lang="en-US" sz="1200" noProof="0">
                          <a:latin typeface="Roboto slab"/>
                        </a:rPr>
                        <a:t>Multiple colours?</a:t>
                      </a:r>
                    </a:p>
                  </a:txBody>
                  <a:tcPr/>
                </a:tc>
                <a:tc>
                  <a:txBody>
                    <a:bodyPr/>
                    <a:lstStyle/>
                    <a:p>
                      <a:r>
                        <a:rPr lang="nl-NL" sz="1200">
                          <a:latin typeface="Roboto slab"/>
                        </a:rPr>
                        <a:t>Investment</a:t>
                      </a:r>
                    </a:p>
                  </a:txBody>
                  <a:tcPr/>
                </a:tc>
                <a:extLst>
                  <a:ext uri="{0D108BD9-81ED-4DB2-BD59-A6C34878D82A}">
                    <a16:rowId xmlns:a16="http://schemas.microsoft.com/office/drawing/2014/main" val="803000513"/>
                  </a:ext>
                </a:extLst>
              </a:tr>
              <a:tr h="370840">
                <a:tc>
                  <a:txBody>
                    <a:bodyPr/>
                    <a:lstStyle/>
                    <a:p>
                      <a:r>
                        <a:rPr lang="en-US" sz="1200" noProof="0">
                          <a:latin typeface="Roboto slab"/>
                        </a:rPr>
                        <a:t>Display</a:t>
                      </a:r>
                    </a:p>
                  </a:txBody>
                  <a:tcPr/>
                </a:tc>
                <a:tc>
                  <a:txBody>
                    <a:bodyPr/>
                    <a:lstStyle/>
                    <a:p>
                      <a:pPr lvl="0">
                        <a:buNone/>
                      </a:pPr>
                      <a:r>
                        <a:rPr lang="en-US" sz="1200" noProof="0">
                          <a:latin typeface="Roboto slab"/>
                        </a:rPr>
                        <a:t>2</a:t>
                      </a:r>
                    </a:p>
                  </a:txBody>
                  <a:tcPr/>
                </a:tc>
                <a:tc>
                  <a:txBody>
                    <a:bodyPr/>
                    <a:lstStyle/>
                    <a:p>
                      <a:r>
                        <a:rPr lang="en-US" sz="1200" noProof="0">
                          <a:latin typeface="Roboto slab"/>
                        </a:rPr>
                        <a:t>Yes</a:t>
                      </a:r>
                    </a:p>
                  </a:txBody>
                  <a:tcPr/>
                </a:tc>
                <a:tc>
                  <a:txBody>
                    <a:bodyPr/>
                    <a:lstStyle/>
                    <a:p>
                      <a:endParaRPr lang="nl-NL" sz="1200">
                        <a:latin typeface="Roboto slab"/>
                      </a:endParaRPr>
                    </a:p>
                  </a:txBody>
                  <a:tcPr/>
                </a:tc>
                <a:extLst>
                  <a:ext uri="{0D108BD9-81ED-4DB2-BD59-A6C34878D82A}">
                    <a16:rowId xmlns:a16="http://schemas.microsoft.com/office/drawing/2014/main" val="3909341064"/>
                  </a:ext>
                </a:extLst>
              </a:tr>
              <a:tr h="370840">
                <a:tc>
                  <a:txBody>
                    <a:bodyPr/>
                    <a:lstStyle/>
                    <a:p>
                      <a:r>
                        <a:rPr lang="en-US" sz="1200" noProof="0">
                          <a:latin typeface="Roboto slab"/>
                        </a:rPr>
                        <a:t>Battery</a:t>
                      </a:r>
                    </a:p>
                  </a:txBody>
                  <a:tcPr/>
                </a:tc>
                <a:tc>
                  <a:txBody>
                    <a:bodyPr/>
                    <a:lstStyle/>
                    <a:p>
                      <a:pPr lvl="0">
                        <a:buNone/>
                      </a:pPr>
                      <a:r>
                        <a:rPr lang="en-US" sz="1200" noProof="0">
                          <a:latin typeface="Roboto slab"/>
                        </a:rPr>
                        <a:t>2</a:t>
                      </a:r>
                    </a:p>
                  </a:txBody>
                  <a:tcPr/>
                </a:tc>
                <a:tc>
                  <a:txBody>
                    <a:bodyPr/>
                    <a:lstStyle/>
                    <a:p>
                      <a:r>
                        <a:rPr lang="en-US" sz="1200" noProof="0">
                          <a:latin typeface="Roboto slab"/>
                        </a:rPr>
                        <a:t>No</a:t>
                      </a:r>
                    </a:p>
                  </a:txBody>
                  <a:tcPr/>
                </a:tc>
                <a:tc>
                  <a:txBody>
                    <a:bodyPr/>
                    <a:lstStyle/>
                    <a:p>
                      <a:endParaRPr lang="nl-NL" sz="1200">
                        <a:latin typeface="Roboto slab"/>
                      </a:endParaRPr>
                    </a:p>
                  </a:txBody>
                  <a:tcPr/>
                </a:tc>
                <a:extLst>
                  <a:ext uri="{0D108BD9-81ED-4DB2-BD59-A6C34878D82A}">
                    <a16:rowId xmlns:a16="http://schemas.microsoft.com/office/drawing/2014/main" val="4118966104"/>
                  </a:ext>
                </a:extLst>
              </a:tr>
              <a:tr h="370840">
                <a:tc>
                  <a:txBody>
                    <a:bodyPr/>
                    <a:lstStyle/>
                    <a:p>
                      <a:r>
                        <a:rPr lang="en-US" sz="1200" noProof="0">
                          <a:latin typeface="Roboto slab"/>
                        </a:rPr>
                        <a:t>Front camera</a:t>
                      </a:r>
                    </a:p>
                  </a:txBody>
                  <a:tcPr/>
                </a:tc>
                <a:tc>
                  <a:txBody>
                    <a:bodyPr/>
                    <a:lstStyle/>
                    <a:p>
                      <a:pPr lvl="0">
                        <a:buNone/>
                      </a:pPr>
                      <a:r>
                        <a:rPr lang="en-US" sz="1200" noProof="0">
                          <a:latin typeface="Roboto slab"/>
                        </a:rPr>
                        <a:t>2</a:t>
                      </a:r>
                    </a:p>
                  </a:txBody>
                  <a:tcPr/>
                </a:tc>
                <a:tc>
                  <a:txBody>
                    <a:bodyPr/>
                    <a:lstStyle/>
                    <a:p>
                      <a:pPr lvl="0">
                        <a:buNone/>
                      </a:pPr>
                      <a:r>
                        <a:rPr lang="en-US" sz="1200" b="0" u="none" strike="noStrike" noProof="0">
                          <a:latin typeface="Roboto slab"/>
                        </a:rPr>
                        <a:t>No</a:t>
                      </a:r>
                      <a:endParaRPr lang="en-US" sz="1200" noProof="0">
                        <a:latin typeface="Roboto slab"/>
                      </a:endParaRPr>
                    </a:p>
                  </a:txBody>
                  <a:tcPr/>
                </a:tc>
                <a:tc>
                  <a:txBody>
                    <a:bodyPr/>
                    <a:lstStyle/>
                    <a:p>
                      <a:endParaRPr lang="nl-NL" sz="1200">
                        <a:latin typeface="Roboto slab"/>
                      </a:endParaRPr>
                    </a:p>
                  </a:txBody>
                  <a:tcPr/>
                </a:tc>
                <a:extLst>
                  <a:ext uri="{0D108BD9-81ED-4DB2-BD59-A6C34878D82A}">
                    <a16:rowId xmlns:a16="http://schemas.microsoft.com/office/drawing/2014/main" val="2401176765"/>
                  </a:ext>
                </a:extLst>
              </a:tr>
              <a:tr h="370840">
                <a:tc>
                  <a:txBody>
                    <a:bodyPr/>
                    <a:lstStyle/>
                    <a:p>
                      <a:r>
                        <a:rPr lang="en-US" sz="1200" noProof="0">
                          <a:latin typeface="Roboto slab"/>
                        </a:rPr>
                        <a:t>Back camera</a:t>
                      </a:r>
                    </a:p>
                  </a:txBody>
                  <a:tcPr/>
                </a:tc>
                <a:tc>
                  <a:txBody>
                    <a:bodyPr/>
                    <a:lstStyle/>
                    <a:p>
                      <a:pPr lvl="0">
                        <a:buNone/>
                      </a:pPr>
                      <a:r>
                        <a:rPr lang="en-US" sz="1200" noProof="0">
                          <a:latin typeface="Roboto slab"/>
                        </a:rPr>
                        <a:t>2</a:t>
                      </a:r>
                    </a:p>
                  </a:txBody>
                  <a:tcPr/>
                </a:tc>
                <a:tc>
                  <a:txBody>
                    <a:bodyPr/>
                    <a:lstStyle/>
                    <a:p>
                      <a:pPr lvl="0">
                        <a:buNone/>
                      </a:pPr>
                      <a:r>
                        <a:rPr lang="en-US" sz="1200" b="0" u="none" strike="noStrike" noProof="0">
                          <a:latin typeface="Roboto slab"/>
                        </a:rPr>
                        <a:t>No</a:t>
                      </a:r>
                      <a:endParaRPr lang="en-US" sz="1200" noProof="0">
                        <a:latin typeface="Roboto slab"/>
                      </a:endParaRPr>
                    </a:p>
                  </a:txBody>
                  <a:tcPr/>
                </a:tc>
                <a:tc>
                  <a:txBody>
                    <a:bodyPr/>
                    <a:lstStyle/>
                    <a:p>
                      <a:endParaRPr lang="nl-NL" sz="1200">
                        <a:latin typeface="Roboto slab"/>
                      </a:endParaRPr>
                    </a:p>
                  </a:txBody>
                  <a:tcPr/>
                </a:tc>
                <a:extLst>
                  <a:ext uri="{0D108BD9-81ED-4DB2-BD59-A6C34878D82A}">
                    <a16:rowId xmlns:a16="http://schemas.microsoft.com/office/drawing/2014/main" val="573348543"/>
                  </a:ext>
                </a:extLst>
              </a:tr>
              <a:tr h="370840">
                <a:tc>
                  <a:txBody>
                    <a:bodyPr/>
                    <a:lstStyle/>
                    <a:p>
                      <a:r>
                        <a:rPr lang="en-US" sz="1200" noProof="0">
                          <a:latin typeface="Roboto slab"/>
                        </a:rPr>
                        <a:t>Speaker</a:t>
                      </a:r>
                    </a:p>
                  </a:txBody>
                  <a:tcPr/>
                </a:tc>
                <a:tc>
                  <a:txBody>
                    <a:bodyPr/>
                    <a:lstStyle/>
                    <a:p>
                      <a:pPr lvl="0">
                        <a:buNone/>
                      </a:pPr>
                      <a:r>
                        <a:rPr lang="en-US" sz="1200" noProof="0">
                          <a:latin typeface="Roboto slab"/>
                        </a:rPr>
                        <a:t>2</a:t>
                      </a:r>
                    </a:p>
                  </a:txBody>
                  <a:tcPr/>
                </a:tc>
                <a:tc>
                  <a:txBody>
                    <a:bodyPr/>
                    <a:lstStyle/>
                    <a:p>
                      <a:pPr lvl="0">
                        <a:buNone/>
                      </a:pPr>
                      <a:r>
                        <a:rPr lang="en-US" sz="1200" b="0" u="none" strike="noStrike" noProof="0">
                          <a:latin typeface="Roboto slab"/>
                        </a:rPr>
                        <a:t>No</a:t>
                      </a:r>
                      <a:endParaRPr lang="en-US" sz="1200" noProof="0">
                        <a:latin typeface="Roboto slab"/>
                      </a:endParaRPr>
                    </a:p>
                  </a:txBody>
                  <a:tcPr/>
                </a:tc>
                <a:tc>
                  <a:txBody>
                    <a:bodyPr/>
                    <a:lstStyle/>
                    <a:p>
                      <a:endParaRPr lang="nl-NL" sz="1200">
                        <a:latin typeface="Roboto slab"/>
                      </a:endParaRPr>
                    </a:p>
                  </a:txBody>
                  <a:tcPr/>
                </a:tc>
                <a:extLst>
                  <a:ext uri="{0D108BD9-81ED-4DB2-BD59-A6C34878D82A}">
                    <a16:rowId xmlns:a16="http://schemas.microsoft.com/office/drawing/2014/main" val="2929766982"/>
                  </a:ext>
                </a:extLst>
              </a:tr>
              <a:tr h="370840">
                <a:tc>
                  <a:txBody>
                    <a:bodyPr/>
                    <a:lstStyle/>
                    <a:p>
                      <a:r>
                        <a:rPr lang="en-US" sz="1200" noProof="0">
                          <a:latin typeface="Roboto slab"/>
                        </a:rPr>
                        <a:t>Adhesives</a:t>
                      </a:r>
                    </a:p>
                  </a:txBody>
                  <a:tcPr/>
                </a:tc>
                <a:tc>
                  <a:txBody>
                    <a:bodyPr/>
                    <a:lstStyle/>
                    <a:p>
                      <a:pPr lvl="0">
                        <a:buNone/>
                      </a:pPr>
                      <a:r>
                        <a:rPr lang="en-US" sz="1200" noProof="0">
                          <a:latin typeface="Roboto slab"/>
                        </a:rPr>
                        <a:t>2</a:t>
                      </a:r>
                    </a:p>
                  </a:txBody>
                  <a:tcPr/>
                </a:tc>
                <a:tc>
                  <a:txBody>
                    <a:bodyPr/>
                    <a:lstStyle/>
                    <a:p>
                      <a:pPr lvl="0">
                        <a:buNone/>
                      </a:pPr>
                      <a:r>
                        <a:rPr lang="en-US" sz="1200" b="0" u="none" strike="noStrike" noProof="0">
                          <a:latin typeface="Roboto slab"/>
                        </a:rPr>
                        <a:t>No</a:t>
                      </a:r>
                      <a:endParaRPr lang="en-US" sz="1200" noProof="0">
                        <a:latin typeface="Roboto slab"/>
                      </a:endParaRPr>
                    </a:p>
                  </a:txBody>
                  <a:tcPr/>
                </a:tc>
                <a:tc>
                  <a:txBody>
                    <a:bodyPr/>
                    <a:lstStyle/>
                    <a:p>
                      <a:endParaRPr lang="nl-NL" sz="1200" dirty="0">
                        <a:latin typeface="Roboto slab"/>
                      </a:endParaRPr>
                    </a:p>
                  </a:txBody>
                  <a:tcPr/>
                </a:tc>
                <a:extLst>
                  <a:ext uri="{0D108BD9-81ED-4DB2-BD59-A6C34878D82A}">
                    <a16:rowId xmlns:a16="http://schemas.microsoft.com/office/drawing/2014/main" val="127160854"/>
                  </a:ext>
                </a:extLst>
              </a:tr>
            </a:tbl>
          </a:graphicData>
        </a:graphic>
      </p:graphicFrame>
      <p:sp>
        <p:nvSpPr>
          <p:cNvPr id="5" name="Tekstvak 4">
            <a:extLst>
              <a:ext uri="{FF2B5EF4-FFF2-40B4-BE49-F238E27FC236}">
                <a16:creationId xmlns:a16="http://schemas.microsoft.com/office/drawing/2014/main" id="{5D519737-4CE1-2A07-9852-90F30739D130}"/>
              </a:ext>
            </a:extLst>
          </p:cNvPr>
          <p:cNvSpPr txBox="1"/>
          <p:nvPr/>
        </p:nvSpPr>
        <p:spPr>
          <a:xfrm>
            <a:off x="1761541" y="1157048"/>
            <a:ext cx="462425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Roboto slab"/>
                <a:ea typeface="+mn-lt"/>
                <a:cs typeface="+mn-lt"/>
              </a:rPr>
              <a:t>Supported model-series:</a:t>
            </a:r>
            <a:endParaRPr lang="en-US" sz="1600">
              <a:latin typeface="Roboto slab"/>
              <a:cs typeface="Calibri" panose="020F0502020204030204"/>
            </a:endParaRPr>
          </a:p>
          <a:p>
            <a:r>
              <a:rPr lang="en-US" sz="1600">
                <a:latin typeface="Roboto slab"/>
                <a:cs typeface="Calibri" panose="020F0502020204030204"/>
              </a:rPr>
              <a:t>iPhone: 7, 8, X, XR, XS, 11, 12, 13</a:t>
            </a:r>
            <a:br>
              <a:rPr lang="en-US" sz="1600">
                <a:latin typeface="Roboto slab"/>
                <a:cs typeface="Calibri" panose="020F0502020204030204"/>
              </a:rPr>
            </a:br>
            <a:r>
              <a:rPr lang="en-US" sz="1600">
                <a:latin typeface="Roboto slab"/>
                <a:cs typeface="Calibri" panose="020F0502020204030204"/>
              </a:rPr>
              <a:t>Samsung: S20, S21</a:t>
            </a:r>
          </a:p>
          <a:p>
            <a:endParaRPr lang="nl-NL">
              <a:cs typeface="Calibri"/>
            </a:endParaRPr>
          </a:p>
        </p:txBody>
      </p:sp>
      <p:pic>
        <p:nvPicPr>
          <p:cNvPr id="7" name="Picture 6" descr="Logo&#10;&#10;Description automatically generated">
            <a:extLst>
              <a:ext uri="{FF2B5EF4-FFF2-40B4-BE49-F238E27FC236}">
                <a16:creationId xmlns:a16="http://schemas.microsoft.com/office/drawing/2014/main" id="{B116FA52-95BC-4DAD-A905-3ADD2F47F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571F8B59-ECAB-8AAD-CFA7-D66FFE5B337E}"/>
              </a:ext>
            </a:extLst>
          </p:cNvPr>
          <p:cNvSpPr txBox="1"/>
          <p:nvPr/>
        </p:nvSpPr>
        <p:spPr>
          <a:xfrm rot="20291609">
            <a:off x="3350420" y="3464719"/>
            <a:ext cx="7815262" cy="1446550"/>
          </a:xfrm>
          <a:prstGeom prst="rect">
            <a:avLst/>
          </a:prstGeom>
          <a:noFill/>
        </p:spPr>
        <p:txBody>
          <a:bodyPr wrap="square" rtlCol="0">
            <a:spAutoFit/>
          </a:bodyPr>
          <a:lstStyle/>
          <a:p>
            <a:r>
              <a:rPr lang="en-US" sz="4400" dirty="0">
                <a:solidFill>
                  <a:schemeClr val="bg1">
                    <a:lumMod val="85000"/>
                  </a:schemeClr>
                </a:solidFill>
              </a:rPr>
              <a:t>List available per e-mail, please mail to sales@2service.nl</a:t>
            </a:r>
          </a:p>
        </p:txBody>
      </p:sp>
    </p:spTree>
    <p:extLst>
      <p:ext uri="{BB962C8B-B14F-4D97-AF65-F5344CB8AC3E}">
        <p14:creationId xmlns:p14="http://schemas.microsoft.com/office/powerpoint/2010/main" val="305364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30DF87-A4F1-8D20-99F7-C02D18DB77B8}"/>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E03AC6-9178-4E0E-A61B-C587C6EDC651}"/>
              </a:ext>
            </a:extLst>
          </p:cNvPr>
          <p:cNvSpPr>
            <a:spLocks noGrp="1"/>
          </p:cNvSpPr>
          <p:nvPr>
            <p:ph type="title"/>
          </p:nvPr>
        </p:nvSpPr>
        <p:spPr>
          <a:xfrm>
            <a:off x="1819686" y="322894"/>
            <a:ext cx="10515600" cy="1325563"/>
          </a:xfrm>
        </p:spPr>
        <p:txBody>
          <a:bodyPr anchor="t">
            <a:normAutofit/>
          </a:bodyPr>
          <a:lstStyle/>
          <a:p>
            <a:r>
              <a:rPr lang="nl-NL" sz="2000" b="1" dirty="0">
                <a:latin typeface="Roboto slab"/>
              </a:rPr>
              <a:t>Tools</a:t>
            </a:r>
            <a:endParaRPr lang="en-GB" sz="2800" b="1" dirty="0">
              <a:latin typeface="Roboto slab"/>
              <a:cs typeface="Calibri Light" panose="020F0302020204030204"/>
            </a:endParaRPr>
          </a:p>
        </p:txBody>
      </p:sp>
      <p:sp>
        <p:nvSpPr>
          <p:cNvPr id="3" name="Tijdelijke aanduiding voor inhoud 2">
            <a:extLst>
              <a:ext uri="{FF2B5EF4-FFF2-40B4-BE49-F238E27FC236}">
                <a16:creationId xmlns:a16="http://schemas.microsoft.com/office/drawing/2014/main" id="{97C42700-BF6E-4BE4-9598-3EF1AA35D66D}"/>
              </a:ext>
            </a:extLst>
          </p:cNvPr>
          <p:cNvSpPr>
            <a:spLocks noGrp="1"/>
          </p:cNvSpPr>
          <p:nvPr>
            <p:ph idx="1"/>
          </p:nvPr>
        </p:nvSpPr>
        <p:spPr>
          <a:xfrm>
            <a:off x="1819686" y="978274"/>
            <a:ext cx="2618339" cy="4351338"/>
          </a:xfrm>
        </p:spPr>
        <p:txBody>
          <a:bodyPr vert="horz" lIns="91440" tIns="45720" rIns="91440" bIns="45720" rtlCol="0" anchor="t">
            <a:normAutofit/>
          </a:bodyPr>
          <a:lstStyle/>
          <a:p>
            <a:pPr marL="0" indent="0">
              <a:buNone/>
            </a:pPr>
            <a:r>
              <a:rPr lang="en-GB" sz="2000" dirty="0">
                <a:latin typeface="Roboto slab"/>
                <a:cs typeface="Calibri" panose="020F0502020204030204"/>
              </a:rPr>
              <a:t>We have 8 starter kits for L1/L2/L3 repairs. </a:t>
            </a:r>
            <a:br>
              <a:rPr lang="en-GB" sz="2000" dirty="0">
                <a:latin typeface="Roboto slab"/>
                <a:cs typeface="Calibri" panose="020F0502020204030204"/>
              </a:rPr>
            </a:br>
            <a:br>
              <a:rPr lang="en-GB" sz="2000" dirty="0">
                <a:latin typeface="Roboto slab"/>
                <a:cs typeface="Calibri" panose="020F0502020204030204"/>
              </a:rPr>
            </a:br>
            <a:r>
              <a:rPr lang="en-GB" sz="1200" dirty="0">
                <a:latin typeface="Roboto slab"/>
                <a:cs typeface="Calibri" panose="020F0502020204030204"/>
              </a:rPr>
              <a:t>With these kits engineers are </a:t>
            </a:r>
            <a:br>
              <a:rPr lang="en-GB" sz="1200" dirty="0">
                <a:latin typeface="Roboto slab"/>
                <a:cs typeface="Calibri" panose="020F0502020204030204"/>
              </a:rPr>
            </a:br>
            <a:r>
              <a:rPr lang="en-GB" sz="1200" dirty="0">
                <a:latin typeface="Roboto slab"/>
                <a:cs typeface="Calibri" panose="020F0502020204030204"/>
              </a:rPr>
              <a:t>ready to go.</a:t>
            </a:r>
            <a:br>
              <a:rPr lang="en-GB" sz="1200" dirty="0">
                <a:latin typeface="Roboto slab"/>
                <a:cs typeface="Calibri" panose="020F0502020204030204"/>
              </a:rPr>
            </a:br>
            <a:br>
              <a:rPr lang="en-GB" sz="1200" dirty="0">
                <a:latin typeface="Roboto slab"/>
                <a:cs typeface="Calibri" panose="020F0502020204030204"/>
              </a:rPr>
            </a:br>
            <a:r>
              <a:rPr lang="en-GB" sz="1200" dirty="0">
                <a:latin typeface="Roboto slab"/>
                <a:cs typeface="Calibri" panose="020F0502020204030204"/>
              </a:rPr>
              <a:t>Link:</a:t>
            </a:r>
          </a:p>
          <a:p>
            <a:pPr marL="0" indent="0">
              <a:buNone/>
            </a:pPr>
            <a:r>
              <a:rPr lang="en-US" sz="1200" dirty="0">
                <a:hlinkClick r:id="rId2"/>
              </a:rPr>
              <a:t>https://www.mobileparts.shop/nl/artikelen/gereedschap/categorie:859:tool-kits</a:t>
            </a:r>
            <a:endParaRPr lang="en-US" sz="1200" dirty="0"/>
          </a:p>
          <a:p>
            <a:pPr marL="0" indent="0">
              <a:buNone/>
            </a:pPr>
            <a:endParaRPr lang="en-GB" sz="1200" dirty="0">
              <a:latin typeface="Roboto slab"/>
              <a:cs typeface="Calibri" panose="020F0502020204030204"/>
            </a:endParaRPr>
          </a:p>
        </p:txBody>
      </p:sp>
      <p:pic>
        <p:nvPicPr>
          <p:cNvPr id="6" name="Afbeelding 5">
            <a:extLst>
              <a:ext uri="{FF2B5EF4-FFF2-40B4-BE49-F238E27FC236}">
                <a16:creationId xmlns:a16="http://schemas.microsoft.com/office/drawing/2014/main" id="{840BBFEF-992B-4240-9F87-9D3B9E696342}"/>
              </a:ext>
            </a:extLst>
          </p:cNvPr>
          <p:cNvPicPr>
            <a:picLocks noChangeAspect="1"/>
          </p:cNvPicPr>
          <p:nvPr/>
        </p:nvPicPr>
        <p:blipFill rotWithShape="1">
          <a:blip r:embed="rId3"/>
          <a:srcRect t="39041" b="4521"/>
          <a:stretch/>
        </p:blipFill>
        <p:spPr>
          <a:xfrm>
            <a:off x="4845274" y="1004408"/>
            <a:ext cx="7346726" cy="3888262"/>
          </a:xfrm>
          <a:prstGeom prst="rect">
            <a:avLst/>
          </a:prstGeom>
        </p:spPr>
      </p:pic>
      <p:pic>
        <p:nvPicPr>
          <p:cNvPr id="5" name="Afbeelding 4">
            <a:extLst>
              <a:ext uri="{FF2B5EF4-FFF2-40B4-BE49-F238E27FC236}">
                <a16:creationId xmlns:a16="http://schemas.microsoft.com/office/drawing/2014/main" id="{576A8090-F94F-4732-9701-D5137EBC7E8D}"/>
              </a:ext>
            </a:extLst>
          </p:cNvPr>
          <p:cNvPicPr>
            <a:picLocks noChangeAspect="1"/>
          </p:cNvPicPr>
          <p:nvPr/>
        </p:nvPicPr>
        <p:blipFill rotWithShape="1">
          <a:blip r:embed="rId3"/>
          <a:srcRect l="59246" t="8421" b="65888"/>
          <a:stretch/>
        </p:blipFill>
        <p:spPr>
          <a:xfrm>
            <a:off x="6299389" y="3122658"/>
            <a:ext cx="2994081" cy="1770012"/>
          </a:xfrm>
          <a:prstGeom prst="rect">
            <a:avLst/>
          </a:prstGeom>
        </p:spPr>
      </p:pic>
      <p:sp>
        <p:nvSpPr>
          <p:cNvPr id="4" name="Rechthoek 3">
            <a:extLst>
              <a:ext uri="{FF2B5EF4-FFF2-40B4-BE49-F238E27FC236}">
                <a16:creationId xmlns:a16="http://schemas.microsoft.com/office/drawing/2014/main" id="{727AE8A8-2100-4DA0-A8C3-09E893C4CDD6}"/>
              </a:ext>
            </a:extLst>
          </p:cNvPr>
          <p:cNvSpPr/>
          <p:nvPr/>
        </p:nvSpPr>
        <p:spPr>
          <a:xfrm>
            <a:off x="4845274" y="2790367"/>
            <a:ext cx="7490012" cy="31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C59127E2-6457-4058-AB57-DBC90A5FD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413919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4AADEC-8434-F89A-DB81-2543700B7C22}"/>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607335" y="316099"/>
            <a:ext cx="10515600" cy="556022"/>
          </a:xfrm>
        </p:spPr>
        <p:txBody>
          <a:bodyPr anchor="t">
            <a:normAutofit/>
          </a:bodyPr>
          <a:lstStyle/>
          <a:p>
            <a:r>
              <a:rPr lang="en-US" sz="1800" b="1" dirty="0">
                <a:latin typeface="Roboto slab"/>
                <a:sym typeface="Wingdings" panose="05000000000000000000" pitchFamily="2" charset="2"/>
              </a:rPr>
              <a:t>What will you learn exactly during the L1/L2 E-learning? </a:t>
            </a:r>
            <a:endParaRPr lang="en-US" sz="1800" b="1" dirty="0">
              <a:latin typeface="Roboto slab"/>
            </a:endParaRP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07348" y="786096"/>
            <a:ext cx="6087997" cy="5032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200" b="1" dirty="0">
                <a:latin typeface="Roboto slab"/>
              </a:rPr>
              <a:t>ESD  </a:t>
            </a:r>
            <a:br>
              <a:rPr lang="en-US" sz="1200" b="1" dirty="0">
                <a:latin typeface="Roboto slab"/>
              </a:rPr>
            </a:br>
            <a:r>
              <a:rPr lang="en-US" sz="1200" dirty="0">
                <a:latin typeface="Roboto slab"/>
              </a:rPr>
              <a:t>- What is ESD ? </a:t>
            </a:r>
            <a:br>
              <a:rPr lang="en-US" sz="1200" dirty="0">
                <a:latin typeface="Roboto slab"/>
              </a:rPr>
            </a:br>
            <a:r>
              <a:rPr lang="en-US" sz="1200" dirty="0">
                <a:latin typeface="Roboto slab"/>
              </a:rPr>
              <a:t>- How does ESD arise? </a:t>
            </a:r>
            <a:br>
              <a:rPr lang="en-US" sz="1200" dirty="0">
                <a:latin typeface="Roboto slab"/>
              </a:rPr>
            </a:br>
            <a:r>
              <a:rPr lang="en-US" sz="1200" dirty="0">
                <a:latin typeface="Roboto slab"/>
              </a:rPr>
              <a:t>- Defects due to ESD? </a:t>
            </a:r>
            <a:br>
              <a:rPr lang="en-US" sz="1200" dirty="0">
                <a:latin typeface="Roboto slab"/>
              </a:rPr>
            </a:br>
            <a:r>
              <a:rPr lang="en-US" sz="1200" dirty="0">
                <a:latin typeface="Roboto slab"/>
              </a:rPr>
              <a:t>- Precautions to prevent ESD defects  </a:t>
            </a:r>
            <a:br>
              <a:rPr lang="en-US" sz="1200" dirty="0">
                <a:latin typeface="Roboto slab"/>
              </a:rPr>
            </a:br>
            <a:r>
              <a:rPr lang="en-US" sz="1200" dirty="0">
                <a:latin typeface="Roboto slab"/>
              </a:rPr>
              <a:t>- Materials and tools to protect against ESD</a:t>
            </a:r>
          </a:p>
          <a:p>
            <a:pPr marL="0" indent="0" fontAlgn="base">
              <a:buNone/>
            </a:pPr>
            <a:r>
              <a:rPr lang="en-US" sz="1200" b="1" dirty="0">
                <a:latin typeface="Roboto slab"/>
              </a:rPr>
              <a:t>The customer </a:t>
            </a:r>
            <a:br>
              <a:rPr lang="en-US" sz="1200" b="1" dirty="0">
                <a:latin typeface="Roboto slab"/>
              </a:rPr>
            </a:br>
            <a:r>
              <a:rPr lang="en-US" sz="1200" dirty="0">
                <a:latin typeface="Roboto slab"/>
              </a:rPr>
              <a:t>- The mechanic as ambassador </a:t>
            </a:r>
            <a:br>
              <a:rPr lang="en-US" sz="1200" dirty="0">
                <a:latin typeface="Roboto slab"/>
              </a:rPr>
            </a:br>
            <a:r>
              <a:rPr lang="en-US" sz="1200" dirty="0">
                <a:latin typeface="Roboto slab"/>
              </a:rPr>
              <a:t>- Consumer law </a:t>
            </a:r>
            <a:br>
              <a:rPr lang="en-US" sz="1200" dirty="0">
                <a:latin typeface="Roboto slab"/>
              </a:rPr>
            </a:br>
            <a:r>
              <a:rPr lang="en-US" sz="1200" dirty="0">
                <a:latin typeface="Roboto slab"/>
              </a:rPr>
              <a:t>- Privacy / AVG </a:t>
            </a:r>
            <a:br>
              <a:rPr lang="en-US" sz="1200" dirty="0">
                <a:latin typeface="Roboto slab"/>
              </a:rPr>
            </a:br>
            <a:r>
              <a:rPr lang="en-US" sz="1200" dirty="0">
                <a:latin typeface="Roboto slab"/>
              </a:rPr>
              <a:t>- Carrying out commercial activities (cross sale)</a:t>
            </a:r>
          </a:p>
          <a:p>
            <a:pPr marL="0" indent="0" fontAlgn="base">
              <a:buNone/>
            </a:pPr>
            <a:r>
              <a:rPr lang="en-US" sz="1200" b="1" dirty="0">
                <a:latin typeface="Roboto slab"/>
              </a:rPr>
              <a:t>Apple  </a:t>
            </a:r>
            <a:br>
              <a:rPr lang="en-US" sz="1200" b="1" dirty="0">
                <a:latin typeface="Roboto slab"/>
              </a:rPr>
            </a:br>
            <a:r>
              <a:rPr lang="en-US" sz="1200" dirty="0">
                <a:latin typeface="Roboto slab"/>
              </a:rPr>
              <a:t>- Operation and operating system  </a:t>
            </a:r>
            <a:br>
              <a:rPr lang="en-US" sz="1200" dirty="0">
                <a:latin typeface="Roboto slab"/>
              </a:rPr>
            </a:br>
            <a:r>
              <a:rPr lang="en-US" sz="1200" dirty="0">
                <a:latin typeface="Roboto slab"/>
              </a:rPr>
              <a:t>- Common problems  </a:t>
            </a:r>
            <a:br>
              <a:rPr lang="en-US" sz="1200" dirty="0">
                <a:latin typeface="Roboto slab"/>
              </a:rPr>
            </a:br>
            <a:r>
              <a:rPr lang="en-US" sz="1200" dirty="0">
                <a:latin typeface="Roboto slab"/>
              </a:rPr>
              <a:t>- Making a diagnosis (e.g., using and reading multimeter)  </a:t>
            </a:r>
            <a:br>
              <a:rPr lang="en-US" sz="1200" dirty="0">
                <a:latin typeface="Roboto slab"/>
              </a:rPr>
            </a:br>
            <a:r>
              <a:rPr lang="en-US" sz="1200" dirty="0">
                <a:latin typeface="Roboto slab"/>
              </a:rPr>
              <a:t>- Replaced display </a:t>
            </a:r>
            <a:br>
              <a:rPr lang="en-US" sz="1200" dirty="0">
                <a:latin typeface="Roboto slab"/>
              </a:rPr>
            </a:br>
            <a:r>
              <a:rPr lang="en-US" sz="1200" dirty="0">
                <a:latin typeface="Roboto slab"/>
              </a:rPr>
              <a:t>- Replaced case (back cover) </a:t>
            </a:r>
            <a:br>
              <a:rPr lang="en-US" sz="1200" dirty="0">
                <a:latin typeface="Roboto slab"/>
              </a:rPr>
            </a:br>
            <a:r>
              <a:rPr lang="en-US" sz="1200" dirty="0">
                <a:latin typeface="Roboto slab"/>
              </a:rPr>
              <a:t>- Connectors and Sensors (basic skills)  </a:t>
            </a:r>
            <a:br>
              <a:rPr lang="en-US" sz="1200" dirty="0">
                <a:latin typeface="Roboto slab"/>
              </a:rPr>
            </a:br>
            <a:r>
              <a:rPr lang="en-US" sz="1200" dirty="0">
                <a:latin typeface="Roboto slab"/>
              </a:rPr>
              <a:t>- Replaced battery</a:t>
            </a:r>
          </a:p>
        </p:txBody>
      </p:sp>
      <p:sp>
        <p:nvSpPr>
          <p:cNvPr id="6" name="Tijdelijke aanduiding voor inhoud 2">
            <a:extLst>
              <a:ext uri="{FF2B5EF4-FFF2-40B4-BE49-F238E27FC236}">
                <a16:creationId xmlns:a16="http://schemas.microsoft.com/office/drawing/2014/main" id="{C5319983-ED60-C759-2CA4-9DCC5424FE9D}"/>
              </a:ext>
            </a:extLst>
          </p:cNvPr>
          <p:cNvSpPr txBox="1">
            <a:spLocks/>
          </p:cNvSpPr>
          <p:nvPr/>
        </p:nvSpPr>
        <p:spPr>
          <a:xfrm>
            <a:off x="6517423" y="786096"/>
            <a:ext cx="5032891" cy="5032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200" b="1" dirty="0">
                <a:latin typeface="Roboto slab"/>
              </a:rPr>
              <a:t>Android  </a:t>
            </a:r>
            <a:br>
              <a:rPr lang="en-US" sz="1200" b="1" dirty="0">
                <a:latin typeface="Roboto slab"/>
              </a:rPr>
            </a:br>
            <a:r>
              <a:rPr lang="en-US" sz="1200" dirty="0">
                <a:latin typeface="Roboto slab"/>
              </a:rPr>
              <a:t>- Operation and operating system  </a:t>
            </a:r>
            <a:br>
              <a:rPr lang="en-US" sz="1200" dirty="0">
                <a:latin typeface="Roboto slab"/>
              </a:rPr>
            </a:br>
            <a:r>
              <a:rPr lang="en-US" sz="1200" dirty="0">
                <a:latin typeface="Roboto slab"/>
              </a:rPr>
              <a:t>- Common problems  </a:t>
            </a:r>
            <a:br>
              <a:rPr lang="en-US" sz="1200" dirty="0">
                <a:latin typeface="Roboto slab"/>
              </a:rPr>
            </a:br>
            <a:r>
              <a:rPr lang="en-US" sz="1200" dirty="0">
                <a:latin typeface="Roboto slab"/>
              </a:rPr>
              <a:t>- Making a diagnosis (e.g. using and reading multimeter)  </a:t>
            </a:r>
            <a:br>
              <a:rPr lang="en-US" sz="1200" dirty="0">
                <a:latin typeface="Roboto slab"/>
              </a:rPr>
            </a:br>
            <a:r>
              <a:rPr lang="en-US" sz="1200" dirty="0">
                <a:latin typeface="Roboto slab"/>
              </a:rPr>
              <a:t>- Replaced display  </a:t>
            </a:r>
            <a:br>
              <a:rPr lang="en-US" sz="1200" dirty="0">
                <a:latin typeface="Roboto slab"/>
              </a:rPr>
            </a:br>
            <a:r>
              <a:rPr lang="en-US" sz="1200" dirty="0">
                <a:latin typeface="Roboto slab"/>
              </a:rPr>
              <a:t>- Replaced case (back cover)  </a:t>
            </a:r>
            <a:br>
              <a:rPr lang="en-US" sz="1200" dirty="0">
                <a:latin typeface="Roboto slab"/>
              </a:rPr>
            </a:br>
            <a:r>
              <a:rPr lang="en-US" sz="1200" dirty="0">
                <a:latin typeface="Roboto slab"/>
              </a:rPr>
              <a:t>- Connectors, Cameras, Speakers and Sensors (basic skills)  </a:t>
            </a:r>
            <a:br>
              <a:rPr lang="en-US" sz="1200" dirty="0">
                <a:latin typeface="Roboto slab"/>
              </a:rPr>
            </a:br>
            <a:r>
              <a:rPr lang="en-US" sz="1200" dirty="0">
                <a:latin typeface="Roboto slab"/>
              </a:rPr>
              <a:t>- Replaced battery</a:t>
            </a:r>
            <a:endParaRPr lang="nl-NL" sz="1200" dirty="0">
              <a:latin typeface="Roboto slab"/>
            </a:endParaRPr>
          </a:p>
          <a:p>
            <a:pPr marL="0" indent="0" fontAlgn="base">
              <a:buNone/>
            </a:pPr>
            <a:r>
              <a:rPr lang="en-US" sz="1200" b="1" dirty="0">
                <a:latin typeface="Roboto slab"/>
              </a:rPr>
              <a:t>Tablets  </a:t>
            </a:r>
            <a:br>
              <a:rPr lang="en-US" sz="1200" b="1" dirty="0">
                <a:latin typeface="Roboto slab"/>
              </a:rPr>
            </a:br>
            <a:r>
              <a:rPr lang="en-US" sz="1200" dirty="0">
                <a:latin typeface="Roboto slab"/>
              </a:rPr>
              <a:t>- Operation and operating system  </a:t>
            </a:r>
            <a:br>
              <a:rPr lang="en-US" sz="1200" dirty="0">
                <a:latin typeface="Roboto slab"/>
              </a:rPr>
            </a:br>
            <a:r>
              <a:rPr lang="en-US" sz="1200" dirty="0">
                <a:latin typeface="Roboto slab"/>
              </a:rPr>
              <a:t>- Common problems and recognizing quality  </a:t>
            </a:r>
            <a:br>
              <a:rPr lang="en-US" sz="1200" dirty="0">
                <a:latin typeface="Roboto slab"/>
              </a:rPr>
            </a:br>
            <a:r>
              <a:rPr lang="en-US" sz="1200" dirty="0">
                <a:latin typeface="Roboto slab"/>
              </a:rPr>
              <a:t>- Making a diagnosis (e.g. using and reading multimeter)  </a:t>
            </a:r>
            <a:br>
              <a:rPr lang="en-US" sz="1200" dirty="0">
                <a:latin typeface="Roboto slab"/>
              </a:rPr>
            </a:br>
            <a:r>
              <a:rPr lang="en-US" sz="1200" dirty="0">
                <a:latin typeface="Roboto slab"/>
              </a:rPr>
              <a:t>- Replace display  </a:t>
            </a:r>
            <a:br>
              <a:rPr lang="en-US" sz="1200" dirty="0">
                <a:latin typeface="Roboto slab"/>
              </a:rPr>
            </a:br>
            <a:r>
              <a:rPr lang="en-US" sz="1200" dirty="0">
                <a:latin typeface="Roboto slab"/>
              </a:rPr>
              <a:t>- Connectors and Sensors (basic skills)  </a:t>
            </a:r>
            <a:br>
              <a:rPr lang="en-US" sz="1200" dirty="0">
                <a:latin typeface="Roboto slab"/>
              </a:rPr>
            </a:br>
            <a:r>
              <a:rPr lang="en-US" sz="1200" dirty="0">
                <a:latin typeface="Roboto slab"/>
              </a:rPr>
              <a:t>- Battery</a:t>
            </a:r>
          </a:p>
          <a:p>
            <a:pPr marL="0" indent="0" fontAlgn="base">
              <a:buNone/>
            </a:pPr>
            <a:r>
              <a:rPr lang="en-US" sz="1200" b="1" dirty="0">
                <a:latin typeface="Roboto slab"/>
              </a:rPr>
              <a:t>Soldering </a:t>
            </a:r>
            <a:br>
              <a:rPr lang="en-US" sz="1200" b="1" dirty="0">
                <a:latin typeface="Roboto slab"/>
              </a:rPr>
            </a:br>
            <a:r>
              <a:rPr lang="en-US" sz="1200" dirty="0">
                <a:latin typeface="Roboto slab"/>
              </a:rPr>
              <a:t>- What is Soldering (Basic Skills)</a:t>
            </a:r>
          </a:p>
          <a:p>
            <a:pPr marL="0" indent="0" fontAlgn="base">
              <a:buNone/>
            </a:pPr>
            <a:r>
              <a:rPr lang="en-US" sz="1200" b="1" dirty="0">
                <a:latin typeface="Roboto slab"/>
              </a:rPr>
              <a:t>Tools, test equipment  </a:t>
            </a:r>
            <a:br>
              <a:rPr lang="en-US" sz="1200" b="1" dirty="0">
                <a:latin typeface="Roboto slab"/>
              </a:rPr>
            </a:br>
            <a:r>
              <a:rPr lang="en-US" sz="1200" dirty="0">
                <a:latin typeface="Roboto slab"/>
              </a:rPr>
              <a:t>- What does a workplace look like? </a:t>
            </a:r>
            <a:br>
              <a:rPr lang="en-US" sz="1200" dirty="0">
                <a:latin typeface="Roboto slab"/>
              </a:rPr>
            </a:br>
            <a:r>
              <a:rPr lang="en-US" sz="1200" dirty="0">
                <a:latin typeface="Roboto slab"/>
              </a:rPr>
              <a:t>- Tools for opening a Smartphone or Tablet  </a:t>
            </a:r>
            <a:br>
              <a:rPr lang="en-US" sz="1200" dirty="0">
                <a:latin typeface="Roboto slab"/>
              </a:rPr>
            </a:br>
            <a:r>
              <a:rPr lang="en-US" sz="1200" dirty="0">
                <a:latin typeface="Roboto slab"/>
              </a:rPr>
              <a:t>- Basic (table) tools  </a:t>
            </a:r>
            <a:br>
              <a:rPr lang="en-US" sz="1200" dirty="0">
                <a:latin typeface="Roboto slab"/>
              </a:rPr>
            </a:br>
            <a:r>
              <a:rPr lang="en-US" sz="1200" dirty="0">
                <a:latin typeface="Roboto slab"/>
              </a:rPr>
              <a:t>- Adjustable power supplies (DC) </a:t>
            </a:r>
            <a:br>
              <a:rPr lang="en-US" sz="1200" dirty="0">
                <a:latin typeface="Roboto slab"/>
              </a:rPr>
            </a:br>
            <a:r>
              <a:rPr lang="en-US" sz="1200" dirty="0">
                <a:latin typeface="Roboto slab"/>
              </a:rPr>
              <a:t>- Cleaning sets</a:t>
            </a:r>
          </a:p>
          <a:p>
            <a:pPr marL="0" indent="0" fontAlgn="base">
              <a:buNone/>
            </a:pPr>
            <a:r>
              <a:rPr lang="en-US" sz="1200" b="1" dirty="0">
                <a:latin typeface="Roboto slab"/>
              </a:rPr>
              <a:t>Parts  </a:t>
            </a:r>
            <a:br>
              <a:rPr lang="en-US" sz="1200" b="1" dirty="0">
                <a:latin typeface="Roboto slab"/>
              </a:rPr>
            </a:br>
            <a:r>
              <a:rPr lang="en-US" sz="1200" dirty="0">
                <a:latin typeface="Roboto slab"/>
              </a:rPr>
              <a:t>- Recognizing different qualities for iPhone/iPad  </a:t>
            </a:r>
            <a:br>
              <a:rPr lang="en-US" sz="1200" dirty="0">
                <a:latin typeface="Roboto slab"/>
              </a:rPr>
            </a:br>
            <a:r>
              <a:rPr lang="en-US" sz="1200" dirty="0">
                <a:latin typeface="Roboto slab"/>
              </a:rPr>
              <a:t>- Advice on starting stock and stock management</a:t>
            </a:r>
            <a:endParaRPr lang="nl-NL" sz="1200" dirty="0">
              <a:latin typeface="Roboto slab"/>
            </a:endParaRPr>
          </a:p>
        </p:txBody>
      </p:sp>
      <p:pic>
        <p:nvPicPr>
          <p:cNvPr id="9" name="Picture 8" descr="Logo&#10;&#10;Description automatically generated">
            <a:extLst>
              <a:ext uri="{FF2B5EF4-FFF2-40B4-BE49-F238E27FC236}">
                <a16:creationId xmlns:a16="http://schemas.microsoft.com/office/drawing/2014/main" id="{1B9FEEA7-4BE1-4B64-84B7-BDD80706E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320220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129909-1843-FAEF-1CC1-BF03E2FFBA91}"/>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676400" y="365125"/>
            <a:ext cx="10515600" cy="1325563"/>
          </a:xfrm>
        </p:spPr>
        <p:txBody>
          <a:bodyPr anchor="t">
            <a:normAutofit/>
          </a:bodyPr>
          <a:lstStyle/>
          <a:p>
            <a:r>
              <a:rPr lang="nl-NL" sz="1800" b="1" dirty="0" err="1">
                <a:latin typeface="Roboto slab"/>
                <a:sym typeface="Wingdings" panose="05000000000000000000" pitchFamily="2" charset="2"/>
              </a:rPr>
              <a:t>What</a:t>
            </a:r>
            <a:r>
              <a:rPr lang="nl-NL" sz="1800" b="1" dirty="0">
                <a:latin typeface="Roboto slab"/>
                <a:sym typeface="Wingdings" panose="05000000000000000000" pitchFamily="2" charset="2"/>
              </a:rPr>
              <a:t> </a:t>
            </a:r>
            <a:r>
              <a:rPr lang="nl-NL" sz="1800" b="1" dirty="0" err="1">
                <a:latin typeface="Roboto slab"/>
                <a:sym typeface="Wingdings" panose="05000000000000000000" pitchFamily="2" charset="2"/>
              </a:rPr>
              <a:t>will</a:t>
            </a:r>
            <a:r>
              <a:rPr lang="nl-NL" sz="1800" b="1" dirty="0">
                <a:latin typeface="Roboto slab"/>
                <a:sym typeface="Wingdings" panose="05000000000000000000" pitchFamily="2" charset="2"/>
              </a:rPr>
              <a:t> </a:t>
            </a:r>
            <a:r>
              <a:rPr lang="nl-NL" sz="1800" b="1" dirty="0" err="1">
                <a:latin typeface="Roboto slab"/>
                <a:sym typeface="Wingdings" panose="05000000000000000000" pitchFamily="2" charset="2"/>
              </a:rPr>
              <a:t>you</a:t>
            </a:r>
            <a:r>
              <a:rPr lang="nl-NL" sz="1800" b="1" dirty="0">
                <a:latin typeface="Roboto slab"/>
                <a:sym typeface="Wingdings" panose="05000000000000000000" pitchFamily="2" charset="2"/>
              </a:rPr>
              <a:t> </a:t>
            </a:r>
            <a:r>
              <a:rPr lang="nl-NL" sz="1800" b="1" dirty="0" err="1">
                <a:latin typeface="Roboto slab"/>
                <a:sym typeface="Wingdings" panose="05000000000000000000" pitchFamily="2" charset="2"/>
              </a:rPr>
              <a:t>learn</a:t>
            </a:r>
            <a:r>
              <a:rPr lang="nl-NL" sz="1800" b="1" dirty="0">
                <a:latin typeface="Roboto slab"/>
                <a:sym typeface="Wingdings" panose="05000000000000000000" pitchFamily="2" charset="2"/>
              </a:rPr>
              <a:t> </a:t>
            </a:r>
            <a:r>
              <a:rPr lang="nl-NL" sz="1800" b="1" dirty="0" err="1">
                <a:latin typeface="Roboto slab"/>
                <a:sym typeface="Wingdings" panose="05000000000000000000" pitchFamily="2" charset="2"/>
              </a:rPr>
              <a:t>exactly</a:t>
            </a:r>
            <a:r>
              <a:rPr lang="nl-NL" sz="1800" b="1" dirty="0">
                <a:latin typeface="Roboto slab"/>
                <a:sym typeface="Wingdings" panose="05000000000000000000" pitchFamily="2" charset="2"/>
              </a:rPr>
              <a:t> </a:t>
            </a:r>
            <a:r>
              <a:rPr lang="nl-NL" sz="1800" b="1" dirty="0" err="1">
                <a:latin typeface="Roboto slab"/>
                <a:sym typeface="Wingdings" panose="05000000000000000000" pitchFamily="2" charset="2"/>
              </a:rPr>
              <a:t>during</a:t>
            </a:r>
            <a:r>
              <a:rPr lang="nl-NL" sz="1800" b="1" dirty="0">
                <a:latin typeface="Roboto slab"/>
                <a:sym typeface="Wingdings" panose="05000000000000000000" pitchFamily="2" charset="2"/>
              </a:rPr>
              <a:t> </a:t>
            </a:r>
            <a:r>
              <a:rPr lang="nl-NL" sz="1800" b="1" dirty="0" err="1">
                <a:latin typeface="Roboto slab"/>
                <a:sym typeface="Wingdings" panose="05000000000000000000" pitchFamily="2" charset="2"/>
              </a:rPr>
              <a:t>the</a:t>
            </a:r>
            <a:r>
              <a:rPr lang="nl-NL" sz="1800" b="1" dirty="0">
                <a:latin typeface="Roboto slab"/>
                <a:sym typeface="Wingdings" panose="05000000000000000000" pitchFamily="2" charset="2"/>
              </a:rPr>
              <a:t> L1/L2 </a:t>
            </a:r>
            <a:r>
              <a:rPr lang="nl-NL" sz="1800" b="1" dirty="0" err="1">
                <a:latin typeface="Roboto slab"/>
                <a:sym typeface="Wingdings" panose="05000000000000000000" pitchFamily="2" charset="2"/>
              </a:rPr>
              <a:t>physical</a:t>
            </a:r>
            <a:r>
              <a:rPr lang="nl-NL" sz="1800" b="1" dirty="0">
                <a:latin typeface="Roboto slab"/>
                <a:sym typeface="Wingdings" panose="05000000000000000000" pitchFamily="2" charset="2"/>
              </a:rPr>
              <a:t> training?</a:t>
            </a:r>
            <a:endParaRPr lang="nl-NL" sz="1800" b="1" dirty="0">
              <a:latin typeface="Roboto slab"/>
            </a:endParaRPr>
          </a:p>
        </p:txBody>
      </p:sp>
      <p:sp>
        <p:nvSpPr>
          <p:cNvPr id="5" name="Tijdelijke aanduiding voor inhoud 4">
            <a:extLst>
              <a:ext uri="{FF2B5EF4-FFF2-40B4-BE49-F238E27FC236}">
                <a16:creationId xmlns:a16="http://schemas.microsoft.com/office/drawing/2014/main" id="{628FF14A-71FE-3B36-FF08-2690B1A1F82C}"/>
              </a:ext>
            </a:extLst>
          </p:cNvPr>
          <p:cNvSpPr>
            <a:spLocks noGrp="1"/>
          </p:cNvSpPr>
          <p:nvPr>
            <p:ph idx="1"/>
          </p:nvPr>
        </p:nvSpPr>
        <p:spPr>
          <a:xfrm>
            <a:off x="1742734" y="1058778"/>
            <a:ext cx="9868760" cy="5596021"/>
          </a:xfrm>
        </p:spPr>
        <p:txBody>
          <a:bodyPr>
            <a:normAutofit/>
          </a:bodyPr>
          <a:lstStyle/>
          <a:p>
            <a:pPr fontAlgn="base"/>
            <a:r>
              <a:rPr lang="en-US" sz="1400" b="1" dirty="0">
                <a:latin typeface="Roboto slab"/>
              </a:rPr>
              <a:t>How do you implement repairs in your services?</a:t>
            </a:r>
            <a:br>
              <a:rPr lang="en-US" sz="1400" b="1" dirty="0">
                <a:latin typeface="Roboto slab"/>
              </a:rPr>
            </a:br>
            <a:r>
              <a:rPr lang="en-US" sz="1400" dirty="0">
                <a:latin typeface="Roboto slab"/>
              </a:rPr>
              <a:t>How do you deal with technical work in your store. 10 tips to be well prepared for this.</a:t>
            </a:r>
          </a:p>
          <a:p>
            <a:pPr fontAlgn="base"/>
            <a:endParaRPr lang="en-US" sz="1400" b="1" dirty="0">
              <a:latin typeface="Roboto slab"/>
            </a:endParaRPr>
          </a:p>
          <a:p>
            <a:pPr fontAlgn="base"/>
            <a:r>
              <a:rPr lang="en-US" sz="1400" b="1" dirty="0">
                <a:latin typeface="Roboto slab"/>
              </a:rPr>
              <a:t>Training of all key L1/L2 skills (Apple and Samsung).</a:t>
            </a:r>
            <a:br>
              <a:rPr lang="en-US" sz="1400" b="1" dirty="0">
                <a:latin typeface="Roboto slab"/>
              </a:rPr>
            </a:br>
            <a:r>
              <a:rPr lang="en-US" sz="1400" dirty="0">
                <a:latin typeface="Roboto slab"/>
              </a:rPr>
              <a:t>You will learn the basics of smartphone/tablet repair. After this training you will be able to carry out all screen, battery, speaker and camera repairs with confidence.</a:t>
            </a:r>
          </a:p>
          <a:p>
            <a:pPr fontAlgn="base"/>
            <a:endParaRPr lang="en-US" sz="1400" b="1" dirty="0">
              <a:latin typeface="Roboto slab"/>
            </a:endParaRPr>
          </a:p>
          <a:p>
            <a:pPr fontAlgn="base"/>
            <a:r>
              <a:rPr lang="en-US" sz="1400" b="1" dirty="0">
                <a:latin typeface="Roboto slab"/>
              </a:rPr>
              <a:t>What are the tools you use and how do you use them best? </a:t>
            </a:r>
            <a:br>
              <a:rPr lang="en-US" sz="1400" b="1" dirty="0">
                <a:latin typeface="Roboto slab"/>
              </a:rPr>
            </a:br>
            <a:r>
              <a:rPr lang="en-US" sz="1400" dirty="0">
                <a:latin typeface="Roboto slab"/>
              </a:rPr>
              <a:t>We teach you which tools are needed for certain activities. You get all the tricks that are there to repair as efficiently as possible. Every situation is different, every engineer is different. We like to look and think along about the use of the right tools. Whether or not standing in sight of the customer.</a:t>
            </a:r>
          </a:p>
          <a:p>
            <a:pPr fontAlgn="base"/>
            <a:endParaRPr lang="en-US" sz="1400" b="1" dirty="0">
              <a:latin typeface="Roboto slab"/>
            </a:endParaRPr>
          </a:p>
          <a:p>
            <a:pPr fontAlgn="base"/>
            <a:r>
              <a:rPr lang="en-US" sz="1400" b="1" dirty="0">
                <a:latin typeface="Roboto slab"/>
              </a:rPr>
              <a:t>Explanation about the different qualities of parts.</a:t>
            </a:r>
            <a:br>
              <a:rPr lang="en-US" sz="1400" b="1" dirty="0">
                <a:latin typeface="Roboto slab"/>
              </a:rPr>
            </a:br>
            <a:r>
              <a:rPr lang="en-US" sz="1400" dirty="0">
                <a:latin typeface="Roboto slab"/>
              </a:rPr>
              <a:t>What differences are there, and which quality is the best choice for which situation? This can be of great benefit to you and the customer.</a:t>
            </a:r>
          </a:p>
          <a:p>
            <a:pPr fontAlgn="base"/>
            <a:endParaRPr lang="en-US" sz="1400" b="1" dirty="0">
              <a:latin typeface="Roboto slab"/>
            </a:endParaRPr>
          </a:p>
          <a:p>
            <a:pPr fontAlgn="base"/>
            <a:r>
              <a:rPr lang="en-US" sz="1400" b="1" dirty="0">
                <a:latin typeface="Roboto slab"/>
              </a:rPr>
              <a:t>Advice on starting stock and ordering tips. </a:t>
            </a:r>
            <a:br>
              <a:rPr lang="en-US" sz="1400" b="1" dirty="0">
                <a:latin typeface="Roboto slab"/>
              </a:rPr>
            </a:br>
            <a:r>
              <a:rPr lang="en-US" sz="1400" dirty="0">
                <a:latin typeface="Roboto slab"/>
              </a:rPr>
              <a:t>We will help you with a proposal for a starting stock and give you tips on how to purchase as optimally as possible, without running too much risk of returns and depreciations.</a:t>
            </a:r>
            <a:endParaRPr lang="nl-NL" sz="1600" dirty="0">
              <a:latin typeface="Roboto slab"/>
            </a:endParaRPr>
          </a:p>
        </p:txBody>
      </p:sp>
      <p:pic>
        <p:nvPicPr>
          <p:cNvPr id="8" name="Picture 7" descr="Logo&#10;&#10;Description automatically generated">
            <a:extLst>
              <a:ext uri="{FF2B5EF4-FFF2-40B4-BE49-F238E27FC236}">
                <a16:creationId xmlns:a16="http://schemas.microsoft.com/office/drawing/2014/main" id="{DC6CA442-ED04-497A-B659-0897FF9DB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61557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FAA1C-99E5-E313-A7C1-972A3101B76A}"/>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676400" y="322894"/>
            <a:ext cx="10515600" cy="1325563"/>
          </a:xfrm>
        </p:spPr>
        <p:txBody>
          <a:bodyPr anchor="t">
            <a:normAutofit/>
          </a:bodyPr>
          <a:lstStyle/>
          <a:p>
            <a:r>
              <a:rPr lang="en-GB" sz="2000" b="1" dirty="0">
                <a:latin typeface="+mn-lt"/>
              </a:rPr>
              <a:t>What will you learn exactly during the L2/L3 E-learning? </a:t>
            </a:r>
            <a:endParaRPr lang="en-US" sz="2000" b="1" dirty="0">
              <a:latin typeface="+mn-lt"/>
            </a:endParaRP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676400" y="985675"/>
            <a:ext cx="5830521" cy="5032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3600"/>
              </a:spcBef>
              <a:buNone/>
            </a:pPr>
            <a:r>
              <a:rPr lang="en-US" sz="1000" b="1" dirty="0">
                <a:latin typeface="Roboto slab"/>
              </a:rPr>
              <a:t>1.1 Basic Electrical Theory + Schematics:</a:t>
            </a:r>
            <a:r>
              <a:rPr lang="en-US" sz="1000" dirty="0">
                <a:latin typeface="Roboto slab"/>
              </a:rPr>
              <a:t> </a:t>
            </a:r>
            <a:br>
              <a:rPr lang="en-US" sz="1000" dirty="0">
                <a:latin typeface="Roboto slab"/>
              </a:rPr>
            </a:br>
            <a:r>
              <a:rPr lang="en-US" sz="1000" dirty="0">
                <a:latin typeface="Roboto slab"/>
              </a:rPr>
              <a:t>- Motherboard Anatomy </a:t>
            </a:r>
            <a:br>
              <a:rPr lang="en-US" sz="1000" dirty="0">
                <a:latin typeface="Roboto slab"/>
              </a:rPr>
            </a:br>
            <a:r>
              <a:rPr lang="en-US" sz="1000" dirty="0">
                <a:latin typeface="Roboto slab"/>
              </a:rPr>
              <a:t>- How understanding resistance will guide you all the way through board repair. </a:t>
            </a:r>
            <a:br>
              <a:rPr lang="en-US" sz="1000" dirty="0">
                <a:latin typeface="Roboto slab"/>
              </a:rPr>
            </a:br>
            <a:r>
              <a:rPr lang="en-US" sz="1000" dirty="0">
                <a:latin typeface="Roboto slab"/>
              </a:rPr>
              <a:t>- Multimeters 101 - All you need to test devices. </a:t>
            </a:r>
            <a:br>
              <a:rPr lang="en-US" sz="1000" dirty="0">
                <a:latin typeface="Roboto slab"/>
              </a:rPr>
            </a:br>
            <a:r>
              <a:rPr lang="en-US" sz="1000" dirty="0">
                <a:latin typeface="Roboto slab"/>
              </a:rPr>
              <a:t>- Electrical Theory as fast as possible. </a:t>
            </a:r>
            <a:br>
              <a:rPr lang="en-US" sz="1000" dirty="0">
                <a:latin typeface="Roboto slab"/>
              </a:rPr>
            </a:br>
            <a:r>
              <a:rPr lang="en-US" sz="1000" dirty="0">
                <a:latin typeface="Roboto slab"/>
              </a:rPr>
              <a:t>- Inference Skills  </a:t>
            </a:r>
            <a:br>
              <a:rPr lang="en-US" sz="1000" dirty="0">
                <a:latin typeface="Roboto slab"/>
              </a:rPr>
            </a:br>
            <a:r>
              <a:rPr lang="en-US" sz="1000" dirty="0">
                <a:latin typeface="Roboto slab"/>
              </a:rPr>
              <a:t>- How to navigate a schematic. </a:t>
            </a:r>
            <a:br>
              <a:rPr lang="en-US" sz="1000" dirty="0">
                <a:latin typeface="Roboto slab"/>
              </a:rPr>
            </a:br>
            <a:r>
              <a:rPr lang="en-US" sz="1000" dirty="0">
                <a:latin typeface="Roboto slab"/>
              </a:rPr>
              <a:t>- Finding things in a schematic. </a:t>
            </a:r>
            <a:br>
              <a:rPr lang="en-US" sz="1000" dirty="0">
                <a:latin typeface="Roboto slab"/>
              </a:rPr>
            </a:br>
            <a:r>
              <a:rPr lang="en-US" sz="1000" dirty="0">
                <a:latin typeface="Roboto slab"/>
              </a:rPr>
              <a:t>- Board view Navigation &amp; Usage </a:t>
            </a:r>
            <a:br>
              <a:rPr lang="en-US" sz="1000" dirty="0">
                <a:latin typeface="Roboto slab"/>
              </a:rPr>
            </a:br>
            <a:r>
              <a:rPr lang="en-US" sz="1000" dirty="0">
                <a:latin typeface="Roboto slab"/>
              </a:rPr>
              <a:t>- Basic Electrical Components and how to test them. </a:t>
            </a:r>
            <a:br>
              <a:rPr lang="en-US" sz="1000" dirty="0">
                <a:latin typeface="Roboto slab"/>
              </a:rPr>
            </a:br>
            <a:r>
              <a:rPr lang="en-US" sz="1000" dirty="0">
                <a:latin typeface="Roboto slab"/>
              </a:rPr>
              <a:t>- Creating &amp; Understanding Community Diagnostic Information  </a:t>
            </a:r>
          </a:p>
          <a:p>
            <a:pPr marL="0" indent="0" fontAlgn="base">
              <a:buNone/>
            </a:pPr>
            <a:r>
              <a:rPr lang="en-US" sz="1000" b="1" dirty="0">
                <a:latin typeface="Roboto slab"/>
              </a:rPr>
              <a:t>1.2 A-Z Soldering theory with Art of Repair Processes for perfect soldering every time!</a:t>
            </a:r>
            <a:r>
              <a:rPr lang="en-US" sz="1000" dirty="0">
                <a:latin typeface="Roboto slab"/>
              </a:rPr>
              <a:t> </a:t>
            </a:r>
          </a:p>
          <a:p>
            <a:pPr marL="0" indent="0" fontAlgn="base">
              <a:lnSpc>
                <a:spcPct val="120000"/>
              </a:lnSpc>
              <a:buNone/>
            </a:pPr>
            <a:r>
              <a:rPr lang="en-US" sz="1000" b="1" dirty="0">
                <a:latin typeface="Roboto slab"/>
              </a:rPr>
              <a:t>1.3 Micro soldering 101 Theory:</a:t>
            </a:r>
            <a:r>
              <a:rPr lang="en-US" sz="1000" dirty="0">
                <a:latin typeface="Roboto slab"/>
              </a:rPr>
              <a:t> </a:t>
            </a:r>
            <a:br>
              <a:rPr lang="en-US" sz="1000" dirty="0">
                <a:latin typeface="Roboto slab"/>
              </a:rPr>
            </a:br>
            <a:r>
              <a:rPr lang="en-US" sz="1000" dirty="0">
                <a:latin typeface="Roboto slab"/>
              </a:rPr>
              <a:t>- Soldering Fume Shop Safety </a:t>
            </a:r>
            <a:br>
              <a:rPr lang="en-US" sz="1000" dirty="0">
                <a:latin typeface="Roboto slab"/>
              </a:rPr>
            </a:br>
            <a:r>
              <a:rPr lang="en-US" sz="1000" dirty="0">
                <a:latin typeface="Roboto slab"/>
              </a:rPr>
              <a:t>- How Not to Break Things </a:t>
            </a:r>
            <a:br>
              <a:rPr lang="en-US" sz="1000" dirty="0">
                <a:latin typeface="Roboto slab"/>
              </a:rPr>
            </a:br>
            <a:r>
              <a:rPr lang="en-US" sz="1000" dirty="0">
                <a:latin typeface="Roboto slab"/>
              </a:rPr>
              <a:t>- Eutectic vs Non-Eutectic Alloys </a:t>
            </a:r>
            <a:br>
              <a:rPr lang="en-US" sz="1000" dirty="0">
                <a:latin typeface="Roboto slab"/>
              </a:rPr>
            </a:br>
            <a:r>
              <a:rPr lang="en-US" sz="1000" dirty="0">
                <a:latin typeface="Roboto slab"/>
              </a:rPr>
              <a:t>- Solder Types &amp; Melting Points </a:t>
            </a:r>
            <a:br>
              <a:rPr lang="en-US" sz="1000" dirty="0">
                <a:latin typeface="Roboto slab"/>
              </a:rPr>
            </a:br>
            <a:r>
              <a:rPr lang="en-US" sz="1000" dirty="0">
                <a:latin typeface="Roboto slab"/>
              </a:rPr>
              <a:t>- Why Low Melt is not a good option most of the time. </a:t>
            </a:r>
            <a:br>
              <a:rPr lang="en-US" sz="1000" dirty="0">
                <a:latin typeface="Roboto slab"/>
              </a:rPr>
            </a:br>
            <a:r>
              <a:rPr lang="en-US" sz="1000" dirty="0">
                <a:latin typeface="Roboto slab"/>
              </a:rPr>
              <a:t>- Soldering Play ranges </a:t>
            </a:r>
            <a:br>
              <a:rPr lang="en-US" sz="1000" dirty="0">
                <a:latin typeface="Roboto slab"/>
              </a:rPr>
            </a:br>
            <a:r>
              <a:rPr lang="en-US" sz="1000" dirty="0">
                <a:latin typeface="Roboto slab"/>
              </a:rPr>
              <a:t>- Preheater Theory ( Freezing Thermal Inertia ) </a:t>
            </a:r>
            <a:br>
              <a:rPr lang="en-US" sz="1000" dirty="0">
                <a:latin typeface="Roboto slab"/>
              </a:rPr>
            </a:br>
            <a:r>
              <a:rPr lang="en-US" sz="1000" dirty="0">
                <a:latin typeface="Roboto slab"/>
              </a:rPr>
              <a:t>- Thermodynamics of Micro soldering </a:t>
            </a:r>
            <a:br>
              <a:rPr lang="en-US" sz="1000" dirty="0">
                <a:latin typeface="Roboto slab"/>
              </a:rPr>
            </a:br>
            <a:r>
              <a:rPr lang="en-US" sz="1000" dirty="0">
                <a:latin typeface="Roboto slab"/>
              </a:rPr>
              <a:t>- Heating Theory, Thermal Linkage, Thermal Bandwidth, System Saturation - Points </a:t>
            </a:r>
            <a:br>
              <a:rPr lang="en-US" sz="1000" dirty="0">
                <a:latin typeface="Roboto slab"/>
              </a:rPr>
            </a:br>
            <a:r>
              <a:rPr lang="en-US" sz="1000" dirty="0">
                <a:latin typeface="Roboto slab"/>
              </a:rPr>
              <a:t>- Angle of Attack: How to aim Hot Air &amp; How to touch the PCB with an Iron </a:t>
            </a:r>
            <a:br>
              <a:rPr lang="en-US" sz="1000" dirty="0">
                <a:latin typeface="Roboto slab"/>
              </a:rPr>
            </a:br>
            <a:r>
              <a:rPr lang="en-US" sz="1000" dirty="0">
                <a:latin typeface="Roboto slab"/>
              </a:rPr>
              <a:t>- Heatsinks &amp; Insulators </a:t>
            </a:r>
            <a:br>
              <a:rPr lang="en-US" sz="1000" dirty="0">
                <a:latin typeface="Roboto slab"/>
              </a:rPr>
            </a:br>
            <a:r>
              <a:rPr lang="en-US" sz="1000" dirty="0">
                <a:latin typeface="Roboto slab"/>
              </a:rPr>
              <a:t>- Choosing Tip &amp; Nozzle Size </a:t>
            </a:r>
            <a:br>
              <a:rPr lang="en-US" sz="1000" dirty="0">
                <a:latin typeface="Roboto slab"/>
              </a:rPr>
            </a:br>
            <a:r>
              <a:rPr lang="en-US" sz="1000" dirty="0">
                <a:latin typeface="Roboto slab"/>
              </a:rPr>
              <a:t>- Kapton &amp; Silicone Tapes </a:t>
            </a:r>
            <a:br>
              <a:rPr lang="en-US" sz="1000" dirty="0">
                <a:latin typeface="Roboto slab"/>
              </a:rPr>
            </a:br>
            <a:r>
              <a:rPr lang="en-US" sz="1000" dirty="0">
                <a:latin typeface="Roboto slab"/>
              </a:rPr>
              <a:t>- Board Level Obstacles </a:t>
            </a:r>
            <a:br>
              <a:rPr lang="en-US" sz="1000" dirty="0">
                <a:latin typeface="Roboto slab"/>
              </a:rPr>
            </a:br>
            <a:r>
              <a:rPr lang="en-US" sz="1000" dirty="0">
                <a:latin typeface="Roboto slab"/>
              </a:rPr>
              <a:t>- Parallel Line Theory </a:t>
            </a:r>
            <a:br>
              <a:rPr lang="en-US" sz="1000" dirty="0">
                <a:latin typeface="Roboto slab"/>
              </a:rPr>
            </a:br>
            <a:r>
              <a:rPr lang="en-US" sz="1000" dirty="0">
                <a:latin typeface="Roboto slab"/>
              </a:rPr>
              <a:t>- Component Harvesting Theory</a:t>
            </a:r>
          </a:p>
        </p:txBody>
      </p:sp>
      <p:sp>
        <p:nvSpPr>
          <p:cNvPr id="6" name="Tijdelijke aanduiding voor inhoud 2">
            <a:extLst>
              <a:ext uri="{FF2B5EF4-FFF2-40B4-BE49-F238E27FC236}">
                <a16:creationId xmlns:a16="http://schemas.microsoft.com/office/drawing/2014/main" id="{73ABCF54-4E8D-E6BF-8DD5-B30D2784768D}"/>
              </a:ext>
            </a:extLst>
          </p:cNvPr>
          <p:cNvSpPr txBox="1">
            <a:spLocks/>
          </p:cNvSpPr>
          <p:nvPr/>
        </p:nvSpPr>
        <p:spPr>
          <a:xfrm>
            <a:off x="7267072" y="969651"/>
            <a:ext cx="4647757" cy="3143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10000"/>
              </a:lnSpc>
              <a:buNone/>
            </a:pPr>
            <a:r>
              <a:rPr lang="en-US" sz="1000" b="1" dirty="0">
                <a:latin typeface="Roboto slab"/>
              </a:rPr>
              <a:t>1.4 Micro soldering 101 In Practice:</a:t>
            </a:r>
            <a:r>
              <a:rPr lang="en-US" sz="1000" dirty="0">
                <a:latin typeface="Roboto slab"/>
              </a:rPr>
              <a:t> </a:t>
            </a:r>
            <a:br>
              <a:rPr lang="en-US" sz="1000" dirty="0">
                <a:latin typeface="Roboto slab"/>
              </a:rPr>
            </a:br>
            <a:r>
              <a:rPr lang="en-US" sz="1000" dirty="0">
                <a:latin typeface="Roboto slab"/>
              </a:rPr>
              <a:t>- Cleaning Epoxies, Soft Coatings, Hard Coatings </a:t>
            </a:r>
            <a:br>
              <a:rPr lang="en-US" sz="1000" dirty="0">
                <a:latin typeface="Roboto slab"/>
              </a:rPr>
            </a:br>
            <a:r>
              <a:rPr lang="en-US" sz="1000" dirty="0">
                <a:latin typeface="Roboto slab"/>
              </a:rPr>
              <a:t>- EMI SHIELD REMOVAL THEORY ( Low, Med, High Temp ) </a:t>
            </a:r>
            <a:br>
              <a:rPr lang="en-US" sz="1000" dirty="0">
                <a:latin typeface="Roboto slab"/>
              </a:rPr>
            </a:br>
            <a:r>
              <a:rPr lang="en-US" sz="1000" dirty="0">
                <a:latin typeface="Roboto slab"/>
              </a:rPr>
              <a:t>- Gravity Vs Antigravity methods of Component Harvesting </a:t>
            </a:r>
            <a:br>
              <a:rPr lang="en-US" sz="1000" dirty="0">
                <a:latin typeface="Roboto slab"/>
              </a:rPr>
            </a:br>
            <a:r>
              <a:rPr lang="en-US" sz="1000" dirty="0">
                <a:latin typeface="Roboto slab"/>
              </a:rPr>
              <a:t>- The Reallow of Joints </a:t>
            </a:r>
            <a:br>
              <a:rPr lang="en-US" sz="1000" dirty="0">
                <a:latin typeface="Roboto slab"/>
              </a:rPr>
            </a:br>
            <a:r>
              <a:rPr lang="en-US" sz="1000" dirty="0">
                <a:latin typeface="Roboto slab"/>
              </a:rPr>
              <a:t>- Good Joints vs Bad Joints </a:t>
            </a:r>
            <a:br>
              <a:rPr lang="en-US" sz="1000" dirty="0">
                <a:latin typeface="Roboto slab"/>
              </a:rPr>
            </a:br>
            <a:r>
              <a:rPr lang="en-US" sz="1000" dirty="0">
                <a:latin typeface="Roboto slab"/>
              </a:rPr>
              <a:t>- Removing Excess Solder </a:t>
            </a:r>
            <a:br>
              <a:rPr lang="en-US" sz="1000" dirty="0">
                <a:latin typeface="Roboto slab"/>
              </a:rPr>
            </a:br>
            <a:r>
              <a:rPr lang="en-US" sz="1000" dirty="0">
                <a:latin typeface="Roboto slab"/>
              </a:rPr>
              <a:t>- Removing Spent Flux </a:t>
            </a:r>
            <a:br>
              <a:rPr lang="en-US" sz="1000" dirty="0">
                <a:latin typeface="Roboto slab"/>
              </a:rPr>
            </a:br>
            <a:r>
              <a:rPr lang="en-US" sz="1000" dirty="0">
                <a:latin typeface="Roboto slab"/>
              </a:rPr>
              <a:t>- Dealing with hard-to-reach components. </a:t>
            </a:r>
            <a:br>
              <a:rPr lang="en-US" sz="1000" dirty="0">
                <a:latin typeface="Roboto slab"/>
              </a:rPr>
            </a:br>
            <a:r>
              <a:rPr lang="en-US" sz="1000" dirty="0">
                <a:latin typeface="Roboto slab"/>
              </a:rPr>
              <a:t>- 1-3 Jointed Components </a:t>
            </a:r>
            <a:br>
              <a:rPr lang="en-US" sz="1000" dirty="0">
                <a:latin typeface="Roboto slab"/>
              </a:rPr>
            </a:br>
            <a:r>
              <a:rPr lang="en-US" sz="1000" dirty="0">
                <a:latin typeface="Roboto slab"/>
              </a:rPr>
              <a:t>- Low-Density Components “FPCs, Gate Connectors, SD &amp; Sim Card Trays.” </a:t>
            </a:r>
            <a:br>
              <a:rPr lang="en-US" sz="1000" dirty="0">
                <a:latin typeface="Roboto slab"/>
              </a:rPr>
            </a:br>
            <a:r>
              <a:rPr lang="en-US" sz="1000" dirty="0">
                <a:latin typeface="Roboto slab"/>
              </a:rPr>
              <a:t>- Hooked Tweezers &amp; Harvesting BGA Type Components. </a:t>
            </a:r>
            <a:br>
              <a:rPr lang="en-US" sz="1000" dirty="0">
                <a:latin typeface="Roboto slab"/>
              </a:rPr>
            </a:br>
            <a:r>
              <a:rPr lang="en-US" sz="1000" dirty="0">
                <a:latin typeface="Roboto slab"/>
              </a:rPr>
              <a:t>- Epoxy &amp; Jumpers  </a:t>
            </a:r>
            <a:br>
              <a:rPr lang="en-US" sz="1000" dirty="0">
                <a:latin typeface="Roboto slab"/>
              </a:rPr>
            </a:br>
            <a:r>
              <a:rPr lang="en-US" sz="1000" dirty="0">
                <a:latin typeface="Roboto slab"/>
              </a:rPr>
              <a:t>- </a:t>
            </a:r>
            <a:r>
              <a:rPr lang="en-US" sz="1000" dirty="0" err="1">
                <a:latin typeface="Roboto slab"/>
              </a:rPr>
              <a:t>Reballing</a:t>
            </a:r>
            <a:r>
              <a:rPr lang="en-US" sz="1000" dirty="0">
                <a:latin typeface="Roboto slab"/>
              </a:rPr>
              <a:t> Theory &amp; Practice </a:t>
            </a:r>
            <a:br>
              <a:rPr lang="en-US" sz="1000" dirty="0">
                <a:latin typeface="Roboto slab"/>
              </a:rPr>
            </a:br>
            <a:r>
              <a:rPr lang="en-US" sz="1000" dirty="0">
                <a:latin typeface="Roboto slab"/>
              </a:rPr>
              <a:t>- Why do some pads have larger amounts of solder than others? </a:t>
            </a:r>
            <a:br>
              <a:rPr lang="en-US" sz="1000" dirty="0">
                <a:latin typeface="Roboto slab"/>
              </a:rPr>
            </a:br>
            <a:r>
              <a:rPr lang="en-US" sz="1000" dirty="0">
                <a:latin typeface="Roboto slab"/>
              </a:rPr>
              <a:t>- Reapplication of BGA &amp; Similar Components  </a:t>
            </a:r>
            <a:br>
              <a:rPr lang="en-US" sz="1000" dirty="0">
                <a:latin typeface="Roboto slab"/>
              </a:rPr>
            </a:br>
            <a:r>
              <a:rPr lang="en-US" sz="1000" dirty="0">
                <a:latin typeface="Roboto slab"/>
              </a:rPr>
              <a:t>- IC Triangulation </a:t>
            </a:r>
          </a:p>
          <a:p>
            <a:pPr fontAlgn="base"/>
            <a:endParaRPr lang="en-US" dirty="0"/>
          </a:p>
          <a:p>
            <a:pPr fontAlgn="base"/>
            <a:endParaRPr lang="en-US" dirty="0"/>
          </a:p>
          <a:p>
            <a:pPr fontAlgn="base"/>
            <a:endParaRPr lang="en-US" dirty="0"/>
          </a:p>
          <a:p>
            <a:pPr marL="0" indent="0">
              <a:buFont typeface="Arial" panose="020B0604020202020204" pitchFamily="34" charset="0"/>
              <a:buNone/>
            </a:pPr>
            <a:endParaRPr lang="en-US" dirty="0"/>
          </a:p>
        </p:txBody>
      </p:sp>
      <p:pic>
        <p:nvPicPr>
          <p:cNvPr id="9" name="Picture 8" descr="Logo&#10;&#10;Description automatically generated">
            <a:extLst>
              <a:ext uri="{FF2B5EF4-FFF2-40B4-BE49-F238E27FC236}">
                <a16:creationId xmlns:a16="http://schemas.microsoft.com/office/drawing/2014/main" id="{0E050504-05DA-460F-817F-D609D4276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79834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4E4FC-3897-FFB8-8FB8-E3DF49767912}"/>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44066" y="322894"/>
            <a:ext cx="10515600" cy="1325563"/>
          </a:xfrm>
        </p:spPr>
        <p:txBody>
          <a:bodyPr anchor="t">
            <a:normAutofit/>
          </a:bodyPr>
          <a:lstStyle/>
          <a:p>
            <a:r>
              <a:rPr lang="en-GB" sz="1800" b="1" dirty="0">
                <a:latin typeface="Roboto slab"/>
              </a:rPr>
              <a:t>What will you learn exactly during the L1/L2 physical training?</a:t>
            </a:r>
            <a:endParaRPr lang="en-US" sz="1800" b="1" dirty="0">
              <a:latin typeface="Roboto slab"/>
            </a:endParaRP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44066" y="1285240"/>
            <a:ext cx="9800234" cy="5032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400" dirty="0">
                <a:latin typeface="Roboto slab"/>
              </a:rPr>
              <a:t>Within 7 days you will learn all the ins and outs about micro soldering. This course is for repairers who want to start with micro soldering as well as for repairers who already know a thing or two about it. Justin and </a:t>
            </a:r>
            <a:r>
              <a:rPr lang="en-US" sz="1400" dirty="0" err="1">
                <a:latin typeface="Roboto slab"/>
              </a:rPr>
              <a:t>Quirijn</a:t>
            </a:r>
            <a:r>
              <a:rPr lang="en-US" sz="1400" dirty="0">
                <a:latin typeface="Roboto slab"/>
              </a:rPr>
              <a:t> give you all the tools you need to improve yourself and they give you live advice based on your personal skills.</a:t>
            </a:r>
          </a:p>
          <a:p>
            <a:pPr marL="0" indent="0" fontAlgn="base">
              <a:buNone/>
            </a:pPr>
            <a:r>
              <a:rPr lang="en-US" sz="1400" dirty="0">
                <a:latin typeface="Roboto slab"/>
              </a:rPr>
              <a:t>To become a pro in micro soldering, you also need to master L2 repairs. That is why during the course, for example, the 5 parts of L2 repairs will also be discussed:</a:t>
            </a:r>
            <a:br>
              <a:rPr lang="nl-NL" sz="1400" dirty="0">
                <a:latin typeface="Roboto slab"/>
              </a:rPr>
            </a:br>
            <a:r>
              <a:rPr lang="nl-NL" sz="1400" dirty="0">
                <a:latin typeface="Roboto slab"/>
              </a:rPr>
              <a:t> </a:t>
            </a:r>
          </a:p>
          <a:p>
            <a:pPr fontAlgn="base"/>
            <a:r>
              <a:rPr lang="nl-NL" sz="1400" dirty="0">
                <a:latin typeface="Roboto slab"/>
              </a:rPr>
              <a:t>Heat</a:t>
            </a:r>
          </a:p>
          <a:p>
            <a:pPr fontAlgn="base"/>
            <a:r>
              <a:rPr lang="nl-NL" sz="1400" dirty="0" err="1">
                <a:latin typeface="Roboto slab"/>
              </a:rPr>
              <a:t>Separation</a:t>
            </a:r>
            <a:r>
              <a:rPr lang="nl-NL" sz="1400" dirty="0">
                <a:latin typeface="Roboto slab"/>
              </a:rPr>
              <a:t> </a:t>
            </a:r>
          </a:p>
          <a:p>
            <a:pPr fontAlgn="base"/>
            <a:r>
              <a:rPr lang="nl-NL" sz="1400" dirty="0" err="1">
                <a:latin typeface="Roboto slab"/>
              </a:rPr>
              <a:t>Residual</a:t>
            </a:r>
            <a:r>
              <a:rPr lang="nl-NL" sz="1400" dirty="0">
                <a:latin typeface="Roboto slab"/>
              </a:rPr>
              <a:t> clean-up  </a:t>
            </a:r>
          </a:p>
          <a:p>
            <a:pPr fontAlgn="base"/>
            <a:r>
              <a:rPr lang="nl-NL" sz="1400" dirty="0" err="1">
                <a:latin typeface="Roboto slab"/>
              </a:rPr>
              <a:t>Adhesives</a:t>
            </a:r>
            <a:r>
              <a:rPr lang="nl-NL" sz="1400" dirty="0">
                <a:latin typeface="Roboto slab"/>
              </a:rPr>
              <a:t>  </a:t>
            </a:r>
          </a:p>
          <a:p>
            <a:pPr fontAlgn="base"/>
            <a:r>
              <a:rPr lang="nl-NL" sz="1400" dirty="0" err="1">
                <a:latin typeface="Roboto slab"/>
              </a:rPr>
              <a:t>Sealing</a:t>
            </a:r>
            <a:r>
              <a:rPr lang="nl-NL" sz="1400" dirty="0">
                <a:latin typeface="Roboto slab"/>
              </a:rPr>
              <a:t> </a:t>
            </a:r>
          </a:p>
          <a:p>
            <a:pPr marL="0" indent="0" fontAlgn="base">
              <a:buNone/>
            </a:pPr>
            <a:br>
              <a:rPr lang="nl-NL" sz="1400" dirty="0">
                <a:latin typeface="Roboto slab"/>
              </a:rPr>
            </a:br>
            <a:r>
              <a:rPr lang="en-US" sz="1400" dirty="0">
                <a:latin typeface="Roboto slab"/>
              </a:rPr>
              <a:t>The trainers take you through all the basic skills needed to make 75% of all L3 repairs that occur in your shop. In addition, you will get the tools to master the last 25% quite easily in your own time. You will learn the theory of micro soldering 101 and will later put it into practice (102). This part of the course will be much more intensive with a lot of theory and hands-on work.</a:t>
            </a:r>
          </a:p>
          <a:p>
            <a:pPr marL="0" indent="0" fontAlgn="base">
              <a:buNone/>
            </a:pPr>
            <a:r>
              <a:rPr lang="en-US" sz="1400" dirty="0">
                <a:latin typeface="Roboto slab"/>
              </a:rPr>
              <a:t>After this course you will know everything about tools, the microscope, thermodynamics and how to work with them. You are also able to replace an IC chip, you know everything about EMI shields, you learn everything about BGA stencils, the placement of a BGA or QFN, epoxy and jumpers. In other words, you know all concepts, theory, actions and the correct way of working from A to Z.</a:t>
            </a:r>
            <a:endParaRPr lang="nl-NL" dirty="0"/>
          </a:p>
        </p:txBody>
      </p:sp>
      <p:pic>
        <p:nvPicPr>
          <p:cNvPr id="8" name="Picture 7" descr="Logo&#10;&#10;Description automatically generated">
            <a:extLst>
              <a:ext uri="{FF2B5EF4-FFF2-40B4-BE49-F238E27FC236}">
                <a16:creationId xmlns:a16="http://schemas.microsoft.com/office/drawing/2014/main" id="{00F6FB3B-259E-4E4D-9210-C4103014E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982431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73A1F7-D30F-8551-1A4D-125517F77D83}"/>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14439" y="322894"/>
            <a:ext cx="9144000" cy="6131176"/>
          </a:xfrm>
        </p:spPr>
        <p:txBody>
          <a:bodyPr anchor="t">
            <a:noAutofit/>
          </a:bodyPr>
          <a:lstStyle/>
          <a:p>
            <a:pPr algn="l"/>
            <a:r>
              <a:rPr lang="en-US" sz="1800" b="1" dirty="0">
                <a:latin typeface="Roboto slab"/>
              </a:rPr>
              <a:t>5. </a:t>
            </a:r>
            <a:r>
              <a:rPr lang="en-GB" sz="1800" b="1" dirty="0">
                <a:latin typeface="Roboto slab"/>
              </a:rPr>
              <a:t>Do I need to have certain skills to follow this training? </a:t>
            </a:r>
            <a:br>
              <a:rPr lang="en-GB" sz="1600" b="1" dirty="0">
                <a:latin typeface="Roboto slab"/>
              </a:rPr>
            </a:br>
            <a:br>
              <a:rPr lang="en-US" sz="1600" dirty="0">
                <a:latin typeface="Roboto slab"/>
              </a:rPr>
            </a:br>
            <a:br>
              <a:rPr lang="en-US" sz="1600" dirty="0">
                <a:latin typeface="Roboto slab"/>
              </a:rPr>
            </a:br>
            <a:br>
              <a:rPr lang="en-US" sz="1600" dirty="0">
                <a:latin typeface="Roboto slab"/>
              </a:rPr>
            </a:br>
            <a:r>
              <a:rPr lang="en-US" sz="1600" dirty="0">
                <a:latin typeface="Roboto slab"/>
                <a:sym typeface="Wingdings" panose="05000000000000000000" pitchFamily="2" charset="2"/>
              </a:rPr>
              <a:t>No experience needed for this training! Just wanting to learn is enough.</a:t>
            </a:r>
            <a:br>
              <a:rPr lang="nl-NL" sz="2400" dirty="0">
                <a:latin typeface="+mn-lt"/>
                <a:cs typeface="Calibri Light"/>
              </a:rPr>
            </a:br>
            <a:br>
              <a:rPr lang="nl-NL" sz="2400" dirty="0">
                <a:latin typeface="+mn-lt"/>
              </a:rPr>
            </a:br>
            <a:br>
              <a:rPr lang="nl-NL" sz="2400" dirty="0">
                <a:latin typeface="+mn-lt"/>
              </a:rPr>
            </a:br>
            <a:br>
              <a:rPr lang="nl-NL" sz="2400" dirty="0">
                <a:latin typeface="+mn-lt"/>
              </a:rPr>
            </a:br>
            <a:br>
              <a:rPr lang="nl-NL" sz="2400" dirty="0">
                <a:latin typeface="+mn-lt"/>
              </a:rPr>
            </a:br>
            <a:br>
              <a:rPr lang="nl-NL" sz="2400" dirty="0">
                <a:latin typeface="+mn-lt"/>
              </a:rPr>
            </a:br>
            <a:endParaRPr lang="en-GB" sz="2400" dirty="0">
              <a:latin typeface="+mn-lt"/>
            </a:endParaRPr>
          </a:p>
        </p:txBody>
      </p:sp>
      <p:pic>
        <p:nvPicPr>
          <p:cNvPr id="6" name="Picture 5" descr="Logo&#10;&#10;Description automatically generated">
            <a:extLst>
              <a:ext uri="{FF2B5EF4-FFF2-40B4-BE49-F238E27FC236}">
                <a16:creationId xmlns:a16="http://schemas.microsoft.com/office/drawing/2014/main" id="{62A460C2-5B4F-415B-8137-B024F62AD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2050" name="Picture 2" descr="5 Tips To Land An Entry-Level Sales Job With No Experience | Uvaro">
            <a:extLst>
              <a:ext uri="{FF2B5EF4-FFF2-40B4-BE49-F238E27FC236}">
                <a16:creationId xmlns:a16="http://schemas.microsoft.com/office/drawing/2014/main" id="{68638733-D3A8-4BD2-8904-2DA6A750B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69" y="3063869"/>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2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A4753-7446-A28A-897B-FAED28B87D0C}"/>
              </a:ext>
            </a:extLst>
          </p:cNvPr>
          <p:cNvSpPr>
            <a:spLocks noGrp="1"/>
          </p:cNvSpPr>
          <p:nvPr>
            <p:ph type="title"/>
          </p:nvPr>
        </p:nvSpPr>
        <p:spPr>
          <a:xfrm>
            <a:off x="981145" y="365919"/>
            <a:ext cx="10515600" cy="1325563"/>
          </a:xfrm>
        </p:spPr>
        <p:txBody>
          <a:bodyPr anchor="t">
            <a:normAutofit/>
          </a:bodyPr>
          <a:lstStyle/>
          <a:p>
            <a:r>
              <a:rPr lang="nl-NL" sz="1800" b="1" dirty="0">
                <a:latin typeface="Roboto slab"/>
              </a:rPr>
              <a:t>6. </a:t>
            </a:r>
            <a:r>
              <a:rPr lang="nl-NL" sz="1800" b="1" dirty="0" err="1">
                <a:latin typeface="Roboto slab"/>
              </a:rPr>
              <a:t>Who</a:t>
            </a:r>
            <a:r>
              <a:rPr lang="nl-NL" sz="1800" b="1" dirty="0">
                <a:latin typeface="Roboto slab"/>
              </a:rPr>
              <a:t> are </a:t>
            </a:r>
            <a:r>
              <a:rPr lang="nl-NL" sz="1800" b="1" dirty="0" err="1">
                <a:latin typeface="Roboto slab"/>
              </a:rPr>
              <a:t>the</a:t>
            </a:r>
            <a:r>
              <a:rPr lang="nl-NL" sz="1800" b="1" dirty="0">
                <a:latin typeface="Roboto slab"/>
              </a:rPr>
              <a:t> trainers?</a:t>
            </a:r>
          </a:p>
        </p:txBody>
      </p:sp>
      <p:graphicFrame>
        <p:nvGraphicFramePr>
          <p:cNvPr id="4" name="Tabel 4">
            <a:extLst>
              <a:ext uri="{FF2B5EF4-FFF2-40B4-BE49-F238E27FC236}">
                <a16:creationId xmlns:a16="http://schemas.microsoft.com/office/drawing/2014/main" id="{B33F1F0D-AD7E-F71C-5A9E-D772B843260C}"/>
              </a:ext>
            </a:extLst>
          </p:cNvPr>
          <p:cNvGraphicFramePr>
            <a:graphicFrameLocks noGrp="1"/>
          </p:cNvGraphicFramePr>
          <p:nvPr>
            <p:ph idx="1"/>
            <p:extLst>
              <p:ext uri="{D42A27DB-BD31-4B8C-83A1-F6EECF244321}">
                <p14:modId xmlns:p14="http://schemas.microsoft.com/office/powerpoint/2010/main" val="4040215735"/>
              </p:ext>
            </p:extLst>
          </p:nvPr>
        </p:nvGraphicFramePr>
        <p:xfrm>
          <a:off x="1124090" y="1110615"/>
          <a:ext cx="10372655" cy="4739640"/>
        </p:xfrm>
        <a:graphic>
          <a:graphicData uri="http://schemas.openxmlformats.org/drawingml/2006/table">
            <a:tbl>
              <a:tblPr firstRow="1" bandRow="1">
                <a:tableStyleId>{7E9639D4-E3E2-4D34-9284-5A2195B3D0D7}</a:tableStyleId>
              </a:tblPr>
              <a:tblGrid>
                <a:gridCol w="5114855">
                  <a:extLst>
                    <a:ext uri="{9D8B030D-6E8A-4147-A177-3AD203B41FA5}">
                      <a16:colId xmlns:a16="http://schemas.microsoft.com/office/drawing/2014/main" val="231272040"/>
                    </a:ext>
                  </a:extLst>
                </a:gridCol>
                <a:gridCol w="5257800">
                  <a:extLst>
                    <a:ext uri="{9D8B030D-6E8A-4147-A177-3AD203B41FA5}">
                      <a16:colId xmlns:a16="http://schemas.microsoft.com/office/drawing/2014/main" val="4106772598"/>
                    </a:ext>
                  </a:extLst>
                </a:gridCol>
              </a:tblGrid>
              <a:tr h="410680">
                <a:tc>
                  <a:txBody>
                    <a:bodyPr/>
                    <a:lstStyle/>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txBody>
                  <a:tcPr>
                    <a:solidFill>
                      <a:schemeClr val="bg1"/>
                    </a:solidFill>
                  </a:tcPr>
                </a:tc>
                <a:tc>
                  <a:txBody>
                    <a:bodyPr/>
                    <a:lstStyle/>
                    <a:p>
                      <a:endParaRPr lang="nl-NL" sz="1300">
                        <a:highlight>
                          <a:srgbClr val="FFFF00"/>
                        </a:highlight>
                        <a:latin typeface="Roboto slab"/>
                      </a:endParaRPr>
                    </a:p>
                  </a:txBody>
                  <a:tcPr>
                    <a:solidFill>
                      <a:schemeClr val="bg1"/>
                    </a:solidFill>
                  </a:tcPr>
                </a:tc>
                <a:extLst>
                  <a:ext uri="{0D108BD9-81ED-4DB2-BD59-A6C34878D82A}">
                    <a16:rowId xmlns:a16="http://schemas.microsoft.com/office/drawing/2014/main" val="2192870986"/>
                  </a:ext>
                </a:extLst>
              </a:tr>
              <a:tr h="1691240">
                <a:tc>
                  <a:txBody>
                    <a:bodyPr/>
                    <a:lstStyle/>
                    <a:p>
                      <a:r>
                        <a:rPr lang="en-US" sz="1300" b="0" u="none" strike="noStrike" kern="1200" dirty="0">
                          <a:solidFill>
                            <a:schemeClr val="dk1"/>
                          </a:solidFill>
                          <a:effectLst/>
                          <a:latin typeface="Roboto slab"/>
                        </a:rPr>
                        <a:t>Justin is a passionate tech and repair enthusiast. He built his own repair shops and brand from the US for many years and can be counted among the best mobile engineers in the world. Justin has shared his techniques and knowledge with the world through his YouTube channel 'The Art of Repair'. Today, the Art of Repair channel has over 30K+ subscribers and contains over 150 videos. Behind the scenes, Justin works with anyone willing to work hard for the repair community. This has taken him all over the world where he has met amazing people who love repair as much as he does.</a:t>
                      </a:r>
                      <a:endParaRPr lang="nl-NL" sz="1300" dirty="0">
                        <a:latin typeface="Roboto slab"/>
                      </a:endParaRPr>
                    </a:p>
                  </a:txBody>
                  <a:tcPr/>
                </a:tc>
                <a:tc>
                  <a:txBody>
                    <a:bodyPr/>
                    <a:lstStyle/>
                    <a:p>
                      <a:r>
                        <a:rPr lang="en-US" sz="1300" b="0" u="none" strike="noStrike" kern="1200" dirty="0" err="1">
                          <a:solidFill>
                            <a:schemeClr val="dk1"/>
                          </a:solidFill>
                          <a:effectLst/>
                          <a:latin typeface="Roboto slab"/>
                        </a:rPr>
                        <a:t>Quirijn</a:t>
                      </a:r>
                      <a:r>
                        <a:rPr lang="en-US" sz="1300" b="0" u="none" strike="noStrike" kern="1200" dirty="0">
                          <a:solidFill>
                            <a:schemeClr val="dk1"/>
                          </a:solidFill>
                          <a:effectLst/>
                          <a:latin typeface="Roboto slab"/>
                        </a:rPr>
                        <a:t> is 30 years old, has a thriving repair shop and has almost 18 years of experience in the field of repairing appliances, has lived longer with than without repairing appliances. Yet </a:t>
                      </a:r>
                      <a:r>
                        <a:rPr lang="en-US" sz="1300" b="0" u="none" strike="noStrike" kern="1200" dirty="0" err="1">
                          <a:solidFill>
                            <a:schemeClr val="dk1"/>
                          </a:solidFill>
                          <a:effectLst/>
                          <a:latin typeface="Roboto slab"/>
                        </a:rPr>
                        <a:t>Quirijn</a:t>
                      </a:r>
                      <a:r>
                        <a:rPr lang="en-US" sz="1300" b="0" u="none" strike="noStrike" kern="1200" dirty="0">
                          <a:solidFill>
                            <a:schemeClr val="dk1"/>
                          </a:solidFill>
                          <a:effectLst/>
                          <a:latin typeface="Roboto slab"/>
                        </a:rPr>
                        <a:t>, like almost every other entrepreneur, started with just a passion, a dream and an attic room. </a:t>
                      </a:r>
                      <a:r>
                        <a:rPr lang="en-US" sz="1300" b="0" u="none" strike="noStrike" kern="1200" dirty="0" err="1">
                          <a:solidFill>
                            <a:schemeClr val="dk1"/>
                          </a:solidFill>
                          <a:effectLst/>
                          <a:latin typeface="Roboto slab"/>
                        </a:rPr>
                        <a:t>Quirijn</a:t>
                      </a:r>
                      <a:r>
                        <a:rPr lang="en-US" sz="1300" b="0" u="none" strike="noStrike" kern="1200" dirty="0">
                          <a:solidFill>
                            <a:schemeClr val="dk1"/>
                          </a:solidFill>
                          <a:effectLst/>
                          <a:latin typeface="Roboto slab"/>
                        </a:rPr>
                        <a:t> now has more than 5 years of experience in providing training and can confidently be counted among the best engineers in the Netherlands. </a:t>
                      </a:r>
                      <a:r>
                        <a:rPr lang="en-US" sz="1300" b="0" u="none" strike="noStrike" kern="1200" dirty="0" err="1">
                          <a:solidFill>
                            <a:schemeClr val="dk1"/>
                          </a:solidFill>
                          <a:effectLst/>
                          <a:latin typeface="Roboto slab"/>
                        </a:rPr>
                        <a:t>Quirijn</a:t>
                      </a:r>
                      <a:r>
                        <a:rPr lang="en-US" sz="1300" b="0" u="none" strike="noStrike" kern="1200" dirty="0">
                          <a:solidFill>
                            <a:schemeClr val="dk1"/>
                          </a:solidFill>
                          <a:effectLst/>
                          <a:latin typeface="Roboto slab"/>
                        </a:rPr>
                        <a:t> is now affiliated with The art of Repair and will provide all training in the Netherlands together with Justin.</a:t>
                      </a:r>
                      <a:endParaRPr lang="nl-NL" sz="1300" dirty="0">
                        <a:latin typeface="Roboto slab"/>
                      </a:endParaRPr>
                    </a:p>
                  </a:txBody>
                  <a:tcPr/>
                </a:tc>
                <a:extLst>
                  <a:ext uri="{0D108BD9-81ED-4DB2-BD59-A6C34878D82A}">
                    <a16:rowId xmlns:a16="http://schemas.microsoft.com/office/drawing/2014/main" val="1895179605"/>
                  </a:ext>
                </a:extLst>
              </a:tr>
            </a:tbl>
          </a:graphicData>
        </a:graphic>
      </p:graphicFrame>
      <p:pic>
        <p:nvPicPr>
          <p:cNvPr id="5" name="Picture 4" descr="A person wearing glasses&#10;&#10;Description automatically generated with low confidence">
            <a:extLst>
              <a:ext uri="{FF2B5EF4-FFF2-40B4-BE49-F238E27FC236}">
                <a16:creationId xmlns:a16="http://schemas.microsoft.com/office/drawing/2014/main" id="{C2CD620F-EFCA-4890-96B2-39A9DB9E2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83" y="1013918"/>
            <a:ext cx="2844519" cy="2844519"/>
          </a:xfrm>
          <a:prstGeom prst="rect">
            <a:avLst/>
          </a:prstGeom>
        </p:spPr>
      </p:pic>
      <p:pic>
        <p:nvPicPr>
          <p:cNvPr id="6" name="Picture 5" descr="A person's face on a green background&#10;&#10;Description automatically generated with medium confidence">
            <a:extLst>
              <a:ext uri="{FF2B5EF4-FFF2-40B4-BE49-F238E27FC236}">
                <a16:creationId xmlns:a16="http://schemas.microsoft.com/office/drawing/2014/main" id="{3A355472-FBEF-45AA-A8D8-44E065033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995" y="1025409"/>
            <a:ext cx="2844519" cy="2844519"/>
          </a:xfrm>
          <a:prstGeom prst="rect">
            <a:avLst/>
          </a:prstGeom>
        </p:spPr>
      </p:pic>
    </p:spTree>
    <p:extLst>
      <p:ext uri="{BB962C8B-B14F-4D97-AF65-F5344CB8AC3E}">
        <p14:creationId xmlns:p14="http://schemas.microsoft.com/office/powerpoint/2010/main" val="91077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7DBF14-790A-8136-C841-38CAFDC95BCF}"/>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64433" y="322894"/>
            <a:ext cx="9144000" cy="6131176"/>
          </a:xfrm>
        </p:spPr>
        <p:txBody>
          <a:bodyPr anchor="t">
            <a:noAutofit/>
          </a:bodyPr>
          <a:lstStyle/>
          <a:p>
            <a:pPr algn="l">
              <a:lnSpc>
                <a:spcPct val="150000"/>
              </a:lnSpc>
            </a:pPr>
            <a:r>
              <a:rPr lang="en-US" sz="1800" b="1" dirty="0">
                <a:latin typeface="Roboto slab"/>
              </a:rPr>
              <a:t>7. What kind of repairs can you do with confidence after this training?</a:t>
            </a:r>
            <a:br>
              <a:rPr lang="en-US" sz="1600" dirty="0">
                <a:latin typeface="Roboto slab"/>
              </a:rPr>
            </a:br>
            <a:br>
              <a:rPr lang="en-US" sz="1600" dirty="0">
                <a:latin typeface="Roboto slab"/>
              </a:rPr>
            </a:br>
            <a:r>
              <a:rPr lang="en-US" sz="1600" b="1" dirty="0">
                <a:latin typeface="Roboto slab"/>
                <a:cs typeface="Calibri Light"/>
              </a:rPr>
              <a:t>L1/L2:</a:t>
            </a:r>
            <a:br>
              <a:rPr lang="en-US" sz="1600" dirty="0">
                <a:latin typeface="Roboto slab"/>
              </a:rPr>
            </a:br>
            <a:r>
              <a:rPr lang="en-US" sz="1400" dirty="0">
                <a:latin typeface="Roboto slab"/>
              </a:rPr>
              <a:t>- Display, speaker and battery repairs on iPhone/iPad and Android phones</a:t>
            </a:r>
            <a:br>
              <a:rPr lang="en-US" sz="1400" dirty="0">
                <a:latin typeface="Roboto slab"/>
                <a:cs typeface="Calibri Light"/>
              </a:rPr>
            </a:br>
            <a:r>
              <a:rPr lang="en-US" sz="1400" dirty="0">
                <a:latin typeface="Roboto slab"/>
                <a:cs typeface="Calibri Light"/>
              </a:rPr>
              <a:t>- You'll learn the basics that can be used for other repairs (TV, etc.)</a:t>
            </a:r>
            <a:br>
              <a:rPr lang="en-US" sz="1600" dirty="0">
                <a:latin typeface="Roboto slab"/>
                <a:cs typeface="Calibri Light"/>
              </a:rPr>
            </a:br>
            <a:br>
              <a:rPr lang="en-US" sz="1600" dirty="0">
                <a:latin typeface="Roboto slab"/>
                <a:cs typeface="Calibri Light"/>
              </a:rPr>
            </a:br>
            <a:r>
              <a:rPr lang="en-US" sz="1600" b="1" dirty="0">
                <a:latin typeface="Roboto slab"/>
                <a:cs typeface="Calibri Light"/>
              </a:rPr>
              <a:t>L2/L3:</a:t>
            </a:r>
            <a:br>
              <a:rPr lang="en-US" sz="1600" dirty="0">
                <a:latin typeface="Roboto slab"/>
                <a:cs typeface="Calibri Light"/>
              </a:rPr>
            </a:br>
            <a:r>
              <a:rPr lang="en-US" sz="1400" dirty="0">
                <a:latin typeface="Roboto slab"/>
                <a:cs typeface="Calibri Light"/>
              </a:rPr>
              <a:t>- You can change an IC on a motherboard.</a:t>
            </a:r>
            <a:br>
              <a:rPr lang="en-US" sz="1400" dirty="0">
                <a:latin typeface="Roboto slab"/>
                <a:ea typeface="+mj-lt"/>
                <a:cs typeface="+mj-lt"/>
              </a:rPr>
            </a:br>
            <a:r>
              <a:rPr lang="en-US" sz="1400" dirty="0">
                <a:latin typeface="Roboto slab"/>
                <a:ea typeface="+mj-lt"/>
                <a:cs typeface="+mj-lt"/>
              </a:rPr>
              <a:t>- You'll learn the basics that can be used for other repairs (TV, etc.)</a:t>
            </a:r>
            <a:br>
              <a:rPr lang="en-US" sz="2400" dirty="0">
                <a:latin typeface="+mn-lt"/>
              </a:rPr>
            </a:br>
            <a:br>
              <a:rPr lang="en-US" sz="2400" dirty="0">
                <a:latin typeface="+mn-lt"/>
              </a:rPr>
            </a:br>
            <a:br>
              <a:rPr lang="en-US" sz="2400" dirty="0">
                <a:latin typeface="+mn-lt"/>
              </a:rPr>
            </a:br>
            <a:br>
              <a:rPr lang="en-US" sz="2400" dirty="0">
                <a:latin typeface="+mn-lt"/>
              </a:rPr>
            </a:br>
            <a:br>
              <a:rPr lang="en-US" sz="2400" dirty="0">
                <a:latin typeface="+mn-lt"/>
              </a:rPr>
            </a:br>
            <a:endParaRPr lang="en-US" sz="2400" dirty="0">
              <a:latin typeface="+mn-lt"/>
            </a:endParaRPr>
          </a:p>
        </p:txBody>
      </p:sp>
      <p:pic>
        <p:nvPicPr>
          <p:cNvPr id="6" name="Picture 5" descr="Logo&#10;&#10;Description automatically generated">
            <a:extLst>
              <a:ext uri="{FF2B5EF4-FFF2-40B4-BE49-F238E27FC236}">
                <a16:creationId xmlns:a16="http://schemas.microsoft.com/office/drawing/2014/main" id="{337270FC-B556-4E0A-A48D-349F1043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30254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9CD0A-62AE-4563-945E-BF74C465B041}"/>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70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31145" y="322894"/>
            <a:ext cx="8362986" cy="4567137"/>
          </a:xfrm>
        </p:spPr>
        <p:txBody>
          <a:bodyPr anchor="t">
            <a:normAutofit fontScale="90000"/>
          </a:bodyPr>
          <a:lstStyle/>
          <a:p>
            <a:pPr algn="l">
              <a:lnSpc>
                <a:spcPct val="150000"/>
              </a:lnSpc>
            </a:pPr>
            <a:r>
              <a:rPr lang="en-US" sz="2000" b="1" dirty="0">
                <a:latin typeface="Roboto slab"/>
                <a:ea typeface="Roboto"/>
              </a:rPr>
              <a:t>Frequently asked questions about The Art of Repair </a:t>
            </a:r>
            <a:r>
              <a:rPr lang="en-US" sz="2000" b="1" dirty="0" err="1">
                <a:latin typeface="Roboto slab"/>
                <a:ea typeface="Roboto"/>
              </a:rPr>
              <a:t>repair</a:t>
            </a:r>
            <a:r>
              <a:rPr lang="en-US" sz="2000" b="1" dirty="0">
                <a:latin typeface="Roboto slab"/>
                <a:ea typeface="Roboto"/>
              </a:rPr>
              <a:t> bootcamps:</a:t>
            </a:r>
            <a:br>
              <a:rPr lang="en-US" sz="1600" b="1" dirty="0">
                <a:latin typeface="Roboto slab"/>
                <a:ea typeface="Roboto" panose="02000000000000000000" pitchFamily="2" charset="0"/>
              </a:rPr>
            </a:br>
            <a:br>
              <a:rPr lang="en-US" sz="1600" dirty="0">
                <a:latin typeface="Roboto slab"/>
                <a:ea typeface="Roboto" panose="02000000000000000000" pitchFamily="2" charset="0"/>
              </a:rPr>
            </a:br>
            <a:r>
              <a:rPr lang="en-US" sz="1600" dirty="0">
                <a:latin typeface="Roboto slab"/>
                <a:ea typeface="Roboto"/>
              </a:rPr>
              <a:t>1. Why do you need to introduce ‘repair’ as a service?</a:t>
            </a:r>
            <a:br>
              <a:rPr lang="en-US" sz="1600" dirty="0">
                <a:latin typeface="Roboto slab"/>
                <a:ea typeface="Roboto" panose="02000000000000000000" pitchFamily="2" charset="0"/>
              </a:rPr>
            </a:br>
            <a:r>
              <a:rPr lang="en-US" sz="1600" dirty="0">
                <a:latin typeface="Roboto slab"/>
                <a:ea typeface="Roboto"/>
              </a:rPr>
              <a:t>2. </a:t>
            </a:r>
            <a:r>
              <a:rPr lang="en-US" sz="1600" dirty="0">
                <a:latin typeface="Roboto slab"/>
              </a:rPr>
              <a:t>Why do you need to follow a training? </a:t>
            </a:r>
            <a:br>
              <a:rPr lang="en-US" sz="1600" dirty="0">
                <a:latin typeface="Roboto slab"/>
                <a:ea typeface="Roboto" panose="02000000000000000000" pitchFamily="2" charset="0"/>
              </a:rPr>
            </a:br>
            <a:r>
              <a:rPr lang="en-US" sz="1600" dirty="0">
                <a:latin typeface="Roboto slab"/>
                <a:ea typeface="Roboto"/>
              </a:rPr>
              <a:t>3. </a:t>
            </a:r>
            <a:r>
              <a:rPr lang="en-US" sz="1600" dirty="0">
                <a:latin typeface="Roboto slab"/>
              </a:rPr>
              <a:t>Why would you choose for our training?</a:t>
            </a:r>
            <a:br>
              <a:rPr lang="en-US" sz="1600" dirty="0">
                <a:latin typeface="Roboto slab"/>
                <a:ea typeface="Roboto" panose="02000000000000000000" pitchFamily="2" charset="0"/>
              </a:rPr>
            </a:br>
            <a:r>
              <a:rPr lang="en-US" sz="1600" dirty="0">
                <a:latin typeface="Roboto slab"/>
                <a:ea typeface="Roboto"/>
              </a:rPr>
              <a:t>4. </a:t>
            </a:r>
            <a:r>
              <a:rPr lang="en-US" sz="1600" dirty="0">
                <a:latin typeface="Roboto slab"/>
                <a:sym typeface="Wingdings" panose="05000000000000000000" pitchFamily="2" charset="2"/>
              </a:rPr>
              <a:t>What are the investments, time and money wise?</a:t>
            </a:r>
            <a:br>
              <a:rPr lang="en-US" sz="1600" dirty="0">
                <a:latin typeface="Roboto slab"/>
                <a:sym typeface="Wingdings" panose="05000000000000000000" pitchFamily="2" charset="2"/>
              </a:rPr>
            </a:br>
            <a:r>
              <a:rPr lang="en-US" sz="1600" dirty="0">
                <a:latin typeface="Roboto slab"/>
                <a:sym typeface="Wingdings" panose="05000000000000000000" pitchFamily="2" charset="2"/>
              </a:rPr>
              <a:t>5. Do I need to have certain skills to follow this training? </a:t>
            </a:r>
            <a:br>
              <a:rPr lang="en-US" sz="1600" dirty="0">
                <a:latin typeface="Roboto slab"/>
                <a:ea typeface="Roboto" panose="02000000000000000000" pitchFamily="2" charset="0"/>
              </a:rPr>
            </a:br>
            <a:r>
              <a:rPr lang="en-US" sz="1600" dirty="0">
                <a:latin typeface="Roboto slab"/>
                <a:ea typeface="Roboto" panose="02000000000000000000" pitchFamily="2" charset="0"/>
              </a:rPr>
              <a:t>6</a:t>
            </a:r>
            <a:r>
              <a:rPr lang="en-US" sz="1600" dirty="0">
                <a:latin typeface="Roboto slab"/>
                <a:ea typeface="Roboto"/>
              </a:rPr>
              <a:t>. Who are the trainers?</a:t>
            </a:r>
            <a:br>
              <a:rPr lang="en-US" sz="1600" dirty="0">
                <a:latin typeface="Roboto slab"/>
                <a:ea typeface="Roboto" panose="02000000000000000000" pitchFamily="2" charset="0"/>
              </a:rPr>
            </a:br>
            <a:r>
              <a:rPr lang="en-US" sz="1600" dirty="0">
                <a:latin typeface="Roboto slab"/>
                <a:ea typeface="Roboto" panose="02000000000000000000" pitchFamily="2" charset="0"/>
              </a:rPr>
              <a:t>7</a:t>
            </a:r>
            <a:r>
              <a:rPr lang="en-US" sz="1600" dirty="0">
                <a:latin typeface="Roboto slab"/>
                <a:ea typeface="Roboto"/>
              </a:rPr>
              <a:t>. What kind of repairs can you do with confidence after this training?</a:t>
            </a:r>
            <a:br>
              <a:rPr lang="en-US" sz="1600" dirty="0">
                <a:latin typeface="Roboto slab"/>
                <a:ea typeface="Roboto" panose="02000000000000000000" pitchFamily="2" charset="0"/>
              </a:rPr>
            </a:br>
            <a:r>
              <a:rPr lang="en-US" sz="1600" dirty="0">
                <a:latin typeface="Roboto slab"/>
                <a:ea typeface="Roboto"/>
              </a:rPr>
              <a:t>8. </a:t>
            </a:r>
            <a:r>
              <a:rPr lang="en-US" sz="1600" dirty="0">
                <a:latin typeface="Roboto slab"/>
                <a:sym typeface="Wingdings" panose="05000000000000000000" pitchFamily="2" charset="2"/>
              </a:rPr>
              <a:t>What are the potential earning of the skills learned at this training? </a:t>
            </a:r>
            <a:br>
              <a:rPr lang="en-US" sz="1600" dirty="0">
                <a:latin typeface="Roboto slab"/>
                <a:ea typeface="Roboto" panose="02000000000000000000" pitchFamily="2" charset="0"/>
              </a:rPr>
            </a:br>
            <a:r>
              <a:rPr lang="en-US" sz="1600" dirty="0">
                <a:latin typeface="Roboto slab"/>
                <a:ea typeface="Roboto"/>
              </a:rPr>
              <a:t>9. How can you improve your skills?</a:t>
            </a:r>
            <a:br>
              <a:rPr lang="en-US" sz="1600" dirty="0">
                <a:latin typeface="Roboto slab"/>
                <a:ea typeface="Roboto" panose="02000000000000000000" pitchFamily="2" charset="0"/>
              </a:rPr>
            </a:br>
            <a:r>
              <a:rPr lang="en-US" sz="1600" dirty="0">
                <a:latin typeface="Roboto slab"/>
                <a:ea typeface="Roboto"/>
              </a:rPr>
              <a:t>10. What are the key factors for success?</a:t>
            </a:r>
            <a:br>
              <a:rPr lang="en-US" sz="1600" dirty="0">
                <a:latin typeface="Roboto slab"/>
                <a:ea typeface="Roboto" panose="02000000000000000000" pitchFamily="2" charset="0"/>
              </a:rPr>
            </a:br>
            <a:r>
              <a:rPr lang="en-US" sz="1600" dirty="0">
                <a:latin typeface="Roboto slab"/>
                <a:ea typeface="Roboto"/>
              </a:rPr>
              <a:t>11. </a:t>
            </a:r>
            <a:r>
              <a:rPr lang="en-US" sz="1600" dirty="0">
                <a:latin typeface="Roboto slab"/>
                <a:sym typeface="Wingdings" panose="05000000000000000000" pitchFamily="2" charset="2"/>
              </a:rPr>
              <a:t>What happens if I fail in repairs?</a:t>
            </a:r>
            <a:br>
              <a:rPr lang="en-US" sz="1400" dirty="0"/>
            </a:br>
            <a:br>
              <a:rPr lang="en-US" sz="1400" dirty="0">
                <a:cs typeface="Calibri Light"/>
              </a:rPr>
            </a:br>
            <a:br>
              <a:rPr lang="en-US" sz="1400" dirty="0"/>
            </a:br>
            <a:br>
              <a:rPr lang="en-US" sz="1400" dirty="0"/>
            </a:br>
            <a:br>
              <a:rPr lang="en-US" sz="1400" dirty="0"/>
            </a:br>
            <a:br>
              <a:rPr lang="en-US" sz="1400" dirty="0"/>
            </a:br>
            <a:br>
              <a:rPr lang="en-US" sz="1400" dirty="0"/>
            </a:br>
            <a:endParaRPr lang="en-US" sz="1400" dirty="0"/>
          </a:p>
        </p:txBody>
      </p:sp>
      <p:pic>
        <p:nvPicPr>
          <p:cNvPr id="6" name="Picture 5" descr="Logo&#10;&#10;Description automatically generated">
            <a:extLst>
              <a:ext uri="{FF2B5EF4-FFF2-40B4-BE49-F238E27FC236}">
                <a16:creationId xmlns:a16="http://schemas.microsoft.com/office/drawing/2014/main" id="{E28363A3-8CA8-403F-8D76-6561C1E2F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6714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01DF-9E1B-4851-B88B-57D93792BBF9}"/>
              </a:ext>
            </a:extLst>
          </p:cNvPr>
          <p:cNvSpPr>
            <a:spLocks noGrp="1"/>
          </p:cNvSpPr>
          <p:nvPr>
            <p:ph type="title"/>
          </p:nvPr>
        </p:nvSpPr>
        <p:spPr/>
        <p:txBody>
          <a:bodyPr/>
          <a:lstStyle/>
          <a:p>
            <a:endParaRPr lang="en-US"/>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9ACA6F5E-B807-40A2-8EE3-EED8998447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4097"/>
          </a:xfrm>
        </p:spPr>
      </p:pic>
      <p:sp>
        <p:nvSpPr>
          <p:cNvPr id="6" name="Oval 5">
            <a:extLst>
              <a:ext uri="{FF2B5EF4-FFF2-40B4-BE49-F238E27FC236}">
                <a16:creationId xmlns:a16="http://schemas.microsoft.com/office/drawing/2014/main" id="{1191C7B3-9B22-42DD-B61D-9721CDE64E19}"/>
              </a:ext>
            </a:extLst>
          </p:cNvPr>
          <p:cNvSpPr/>
          <p:nvPr/>
        </p:nvSpPr>
        <p:spPr>
          <a:xfrm rot="586792">
            <a:off x="6805836" y="4838934"/>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a graduation certificate that has value!</a:t>
            </a:r>
          </a:p>
        </p:txBody>
      </p:sp>
    </p:spTree>
    <p:extLst>
      <p:ext uri="{BB962C8B-B14F-4D97-AF65-F5344CB8AC3E}">
        <p14:creationId xmlns:p14="http://schemas.microsoft.com/office/powerpoint/2010/main" val="148632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9F94AD-94FA-8A6C-FA48-037AA5268E9B}"/>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3008" y="322894"/>
            <a:ext cx="9144000" cy="6131176"/>
          </a:xfrm>
        </p:spPr>
        <p:txBody>
          <a:bodyPr anchor="t">
            <a:noAutofit/>
          </a:bodyPr>
          <a:lstStyle/>
          <a:p>
            <a:pPr algn="l">
              <a:lnSpc>
                <a:spcPct val="150000"/>
              </a:lnSpc>
            </a:pPr>
            <a:r>
              <a:rPr lang="en-US" sz="1800" b="1" dirty="0">
                <a:latin typeface="Roboto slab"/>
              </a:rPr>
              <a:t>8. </a:t>
            </a:r>
            <a:r>
              <a:rPr lang="en-GB" sz="1800" b="1" dirty="0">
                <a:latin typeface="Roboto slab"/>
              </a:rPr>
              <a:t>What are the potential earning of the skills learned at this training?</a:t>
            </a:r>
            <a:br>
              <a:rPr lang="en-US" sz="1600" dirty="0">
                <a:latin typeface="Roboto slab"/>
              </a:rPr>
            </a:br>
            <a:br>
              <a:rPr lang="en-US" sz="1600" dirty="0">
                <a:latin typeface="Roboto slab"/>
              </a:rPr>
            </a:br>
            <a:r>
              <a:rPr lang="en-US" sz="1600" dirty="0">
                <a:latin typeface="Roboto slab"/>
              </a:rPr>
              <a:t>- </a:t>
            </a:r>
            <a:r>
              <a:rPr lang="en-GB" sz="1600" dirty="0">
                <a:latin typeface="Roboto slab"/>
              </a:rPr>
              <a:t>Potential earning: € 40.- per repair done in 30 minutes. Your hourly fee is around € 80.- for a L1/L2 repairs. For an L3 repair it’s around € 160.-</a:t>
            </a:r>
            <a:br>
              <a:rPr lang="nl-NL" sz="1600" dirty="0">
                <a:latin typeface="Roboto slab"/>
                <a:cs typeface="Calibri Light"/>
              </a:rPr>
            </a:br>
            <a:br>
              <a:rPr lang="nl-NL" sz="2400" dirty="0">
                <a:latin typeface="+mn-lt"/>
              </a:rPr>
            </a:br>
            <a:r>
              <a:rPr lang="en-US" sz="2800" b="1" dirty="0">
                <a:latin typeface="Roboto slab"/>
                <a:cs typeface="Calibri Light"/>
              </a:rPr>
              <a:t>L1/L2: </a:t>
            </a:r>
            <a:r>
              <a:rPr lang="en-GB" sz="2800" dirty="0">
                <a:latin typeface="Roboto slab"/>
              </a:rPr>
              <a:t>€ 80 per </a:t>
            </a:r>
            <a:r>
              <a:rPr lang="en-GB" sz="2800" dirty="0" err="1">
                <a:latin typeface="Roboto slab"/>
              </a:rPr>
              <a:t>uur</a:t>
            </a:r>
            <a:br>
              <a:rPr lang="en-GB" sz="2800" dirty="0">
                <a:latin typeface="Roboto slab"/>
              </a:rPr>
            </a:br>
            <a:r>
              <a:rPr lang="en-GB" sz="1400" dirty="0">
                <a:latin typeface="Roboto slab"/>
              </a:rPr>
              <a:t>(Advised FT salary: €  2.200 tot 3.000)</a:t>
            </a:r>
            <a:br>
              <a:rPr lang="en-US" sz="2800" dirty="0">
                <a:latin typeface="Roboto slab"/>
              </a:rPr>
            </a:br>
            <a:br>
              <a:rPr lang="en-US" sz="2800" dirty="0">
                <a:latin typeface="Roboto slab"/>
                <a:cs typeface="Calibri Light"/>
              </a:rPr>
            </a:br>
            <a:r>
              <a:rPr lang="en-US" sz="2800" b="1" dirty="0">
                <a:latin typeface="Roboto slab"/>
                <a:cs typeface="Calibri Light"/>
              </a:rPr>
              <a:t>L2/L3:</a:t>
            </a:r>
            <a:r>
              <a:rPr lang="en-GB" sz="2800" dirty="0">
                <a:latin typeface="Roboto slab"/>
              </a:rPr>
              <a:t> € 160 per </a:t>
            </a:r>
            <a:r>
              <a:rPr lang="en-GB" sz="2800" dirty="0" err="1">
                <a:latin typeface="Roboto slab"/>
              </a:rPr>
              <a:t>uur</a:t>
            </a:r>
            <a:br>
              <a:rPr lang="en-US" sz="2800" dirty="0">
                <a:latin typeface="Roboto slab"/>
                <a:cs typeface="Calibri Light"/>
              </a:rPr>
            </a:br>
            <a:r>
              <a:rPr lang="en-GB" sz="1400" dirty="0">
                <a:latin typeface="Roboto slab"/>
              </a:rPr>
              <a:t>(Advised FT salary: €  2.500 tot 3.500)</a:t>
            </a:r>
            <a:br>
              <a:rPr lang="nl-NL" sz="2400" dirty="0">
                <a:latin typeface="+mn-lt"/>
              </a:rPr>
            </a:br>
            <a:br>
              <a:rPr lang="nl-NL" sz="2400" dirty="0">
                <a:latin typeface="+mn-lt"/>
              </a:rPr>
            </a:br>
            <a:br>
              <a:rPr lang="nl-NL" sz="2400" dirty="0">
                <a:latin typeface="+mn-lt"/>
              </a:rPr>
            </a:br>
            <a:endParaRPr lang="en-GB" sz="2400" dirty="0">
              <a:latin typeface="+mn-lt"/>
            </a:endParaRPr>
          </a:p>
        </p:txBody>
      </p:sp>
      <p:pic>
        <p:nvPicPr>
          <p:cNvPr id="6" name="Picture 5" descr="Logo&#10;&#10;Description automatically generated">
            <a:extLst>
              <a:ext uri="{FF2B5EF4-FFF2-40B4-BE49-F238E27FC236}">
                <a16:creationId xmlns:a16="http://schemas.microsoft.com/office/drawing/2014/main" id="{E22E3EE2-0D20-4FD5-B456-B190A30EA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1026" name="Picture 2" descr="Zzp-tarief versus uurloon: of freelancen loont, verschilt per beroep | RTL  Nieuws">
            <a:extLst>
              <a:ext uri="{FF2B5EF4-FFF2-40B4-BE49-F238E27FC236}">
                <a16:creationId xmlns:a16="http://schemas.microsoft.com/office/drawing/2014/main" id="{53A1BEF7-3092-4488-97F1-3B9F2418D817}"/>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9820" y="1949763"/>
            <a:ext cx="4104481" cy="446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9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78AA8-828A-CEB4-8924-AF628DDD202A}"/>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00919" y="322894"/>
            <a:ext cx="9144000" cy="6131176"/>
          </a:xfrm>
        </p:spPr>
        <p:txBody>
          <a:bodyPr anchor="t">
            <a:noAutofit/>
          </a:bodyPr>
          <a:lstStyle/>
          <a:p>
            <a:pPr algn="l">
              <a:lnSpc>
                <a:spcPct val="150000"/>
              </a:lnSpc>
            </a:pPr>
            <a:r>
              <a:rPr lang="en-US" sz="1600" b="1" dirty="0">
                <a:latin typeface="Roboto slab"/>
              </a:rPr>
              <a:t>9. How can you improve your skills?</a:t>
            </a:r>
            <a:br>
              <a:rPr lang="en-US" sz="1600" dirty="0">
                <a:latin typeface="Roboto slab"/>
              </a:rPr>
            </a:br>
            <a:br>
              <a:rPr lang="en-US" sz="1600" dirty="0">
                <a:latin typeface="Roboto slab"/>
              </a:rPr>
            </a:br>
            <a:r>
              <a:rPr lang="en-US" sz="1600" dirty="0">
                <a:latin typeface="Roboto slab"/>
              </a:rPr>
              <a:t>- L2/L3 after L1/L2 (micro soldering)</a:t>
            </a:r>
            <a:br>
              <a:rPr lang="en-US" sz="1600" dirty="0">
                <a:latin typeface="Roboto slab"/>
              </a:rPr>
            </a:br>
            <a:r>
              <a:rPr lang="en-US" sz="1600" dirty="0">
                <a:latin typeface="Roboto slab"/>
              </a:rPr>
              <a:t>- Be active in Facebook groups/Reddit (ask questions there)</a:t>
            </a:r>
            <a:br>
              <a:rPr lang="en-US" sz="1600" dirty="0">
                <a:latin typeface="Roboto slab"/>
              </a:rPr>
            </a:br>
            <a:r>
              <a:rPr lang="en-US" sz="1600" dirty="0">
                <a:latin typeface="Roboto slab"/>
              </a:rPr>
              <a:t>- Keep up-to-date with blogs / podcasts/ AOR YouTube channel</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You’re always welcome to our lab to practice or to bring your own repairs and do them there. </a:t>
            </a:r>
            <a:br>
              <a:rPr lang="en-US" sz="1600" dirty="0">
                <a:latin typeface="Roboto slab"/>
              </a:rPr>
            </a:br>
            <a:r>
              <a:rPr lang="en-US" sz="1600" dirty="0">
                <a:latin typeface="Roboto slab"/>
              </a:rPr>
              <a:t>(bring your own repairs and do them here)</a:t>
            </a:r>
            <a:br>
              <a:rPr lang="en-US" sz="1600" dirty="0">
                <a:latin typeface="Roboto slab"/>
              </a:rPr>
            </a:br>
            <a:r>
              <a:rPr lang="en-US" sz="1600" dirty="0">
                <a:latin typeface="Roboto slab"/>
              </a:rPr>
              <a:t>- Interact with the WhatsApp groups created for you and your fellow techs by AOR</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Watch the E-learning again as repetition is key, but also because the E-learning will be continuously be updated with new knowledge.</a:t>
            </a:r>
            <a:br>
              <a:rPr lang="en-US" sz="1600" dirty="0">
                <a:latin typeface="Roboto slab"/>
              </a:rPr>
            </a:br>
            <a:r>
              <a:rPr lang="en-US" sz="1600" dirty="0">
                <a:latin typeface="Roboto slab"/>
              </a:rPr>
              <a:t>- If you continually document your work, diagnostics will burn into your mind.</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Use the skills you have to make teardown videos to help others in the industry. </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Write your </a:t>
            </a:r>
            <a:r>
              <a:rPr lang="en-US" sz="1600" b="1" dirty="0">
                <a:latin typeface="Roboto slab"/>
                <a:sym typeface="Wingdings" panose="05000000000000000000" pitchFamily="2" charset="2"/>
              </a:rPr>
              <a:t>own blogs </a:t>
            </a:r>
            <a:r>
              <a:rPr lang="en-US" sz="1600" dirty="0">
                <a:latin typeface="Roboto slab"/>
                <a:sym typeface="Wingdings" panose="05000000000000000000" pitchFamily="2" charset="2"/>
              </a:rPr>
              <a:t>aimed at your local market and consult your new repair friends on the techniques you have learned, so you can learn more while you write your blog. </a:t>
            </a:r>
            <a:br>
              <a:rPr lang="en-US" sz="1600" dirty="0">
                <a:latin typeface="Roboto slab"/>
              </a:rPr>
            </a:br>
            <a:r>
              <a:rPr lang="en-US" sz="1600" dirty="0">
                <a:latin typeface="Roboto slab"/>
              </a:rPr>
              <a:t>- HELP THOSE AROUND YOU WITH YOUR KNOWLEDGE</a:t>
            </a:r>
          </a:p>
        </p:txBody>
      </p:sp>
      <p:pic>
        <p:nvPicPr>
          <p:cNvPr id="6" name="Picture 5" descr="Logo&#10;&#10;Description automatically generated">
            <a:extLst>
              <a:ext uri="{FF2B5EF4-FFF2-40B4-BE49-F238E27FC236}">
                <a16:creationId xmlns:a16="http://schemas.microsoft.com/office/drawing/2014/main" id="{599C5D70-D965-4DD8-8C6C-FDD283E32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30702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26ED1-985C-2E26-934F-667B60608777}"/>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02345" y="299833"/>
            <a:ext cx="9144000" cy="6131176"/>
          </a:xfrm>
        </p:spPr>
        <p:txBody>
          <a:bodyPr anchor="t">
            <a:noAutofit/>
          </a:bodyPr>
          <a:lstStyle/>
          <a:p>
            <a:pPr algn="l">
              <a:lnSpc>
                <a:spcPct val="150000"/>
              </a:lnSpc>
            </a:pPr>
            <a:r>
              <a:rPr lang="en-US" sz="1600" b="1" dirty="0">
                <a:latin typeface="Roboto slab"/>
              </a:rPr>
              <a:t>10. What are the key factors for success?</a:t>
            </a:r>
            <a:br>
              <a:rPr lang="en-US" sz="1600" dirty="0">
                <a:latin typeface="Roboto slab"/>
              </a:rPr>
            </a:br>
            <a:br>
              <a:rPr lang="en-US" sz="1600" dirty="0">
                <a:latin typeface="Roboto slab"/>
              </a:rPr>
            </a:br>
            <a:r>
              <a:rPr lang="en-US" sz="1600" dirty="0">
                <a:latin typeface="Roboto slab"/>
              </a:rPr>
              <a:t>- </a:t>
            </a:r>
            <a:r>
              <a:rPr lang="en-US" sz="1600" dirty="0">
                <a:latin typeface="Roboto slab"/>
                <a:sym typeface="Wingdings" panose="05000000000000000000" pitchFamily="2" charset="2"/>
              </a:rPr>
              <a:t>Real motivation because you want to master these skills, not because you were asked to do this. </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Time to invest. Do you really have the time or are you willing to make time?</a:t>
            </a:r>
            <a:br>
              <a:rPr lang="en-US" sz="1600" dirty="0">
                <a:latin typeface="Roboto slab"/>
              </a:rPr>
            </a:br>
            <a:r>
              <a:rPr lang="en-US" sz="1600" dirty="0">
                <a:latin typeface="Roboto slab"/>
              </a:rPr>
              <a:t>- Don’t go too fast, step by step.</a:t>
            </a:r>
            <a:br>
              <a:rPr lang="en-US" sz="1600" dirty="0">
                <a:latin typeface="Roboto slab"/>
              </a:rPr>
            </a:br>
            <a:r>
              <a:rPr lang="en-US" sz="1600" dirty="0">
                <a:latin typeface="Roboto slab"/>
              </a:rPr>
              <a:t>- Motivate you employees, give incentives.</a:t>
            </a:r>
            <a:br>
              <a:rPr lang="en-US" sz="1600" dirty="0">
                <a:latin typeface="Roboto slab"/>
              </a:rPr>
            </a:br>
            <a:br>
              <a:rPr lang="en-US" sz="2400" dirty="0">
                <a:latin typeface="+mn-lt"/>
              </a:rPr>
            </a:br>
            <a:br>
              <a:rPr lang="en-US" sz="2400" dirty="0">
                <a:latin typeface="+mn-lt"/>
              </a:rPr>
            </a:br>
            <a:endParaRPr lang="en-US" sz="2400" dirty="0">
              <a:latin typeface="+mn-lt"/>
            </a:endParaRPr>
          </a:p>
        </p:txBody>
      </p:sp>
      <p:pic>
        <p:nvPicPr>
          <p:cNvPr id="6" name="Picture 5" descr="Logo&#10;&#10;Description automatically generated">
            <a:extLst>
              <a:ext uri="{FF2B5EF4-FFF2-40B4-BE49-F238E27FC236}">
                <a16:creationId xmlns:a16="http://schemas.microsoft.com/office/drawing/2014/main" id="{5E281F0F-F377-44A0-B16C-D8DA7A35A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3074" name="Picture 2" descr="Are you COMMITTED or just interested? - Positive Energy Guy">
            <a:extLst>
              <a:ext uri="{FF2B5EF4-FFF2-40B4-BE49-F238E27FC236}">
                <a16:creationId xmlns:a16="http://schemas.microsoft.com/office/drawing/2014/main" id="{D15B9436-8C04-4052-8710-77CED55E500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7629594" y="2470990"/>
            <a:ext cx="3960019" cy="3960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6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BC59B4-1ED0-C677-0399-C806EB71DA64}"/>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F7E7E-D64B-48EA-99BB-79DFF219216C}"/>
              </a:ext>
            </a:extLst>
          </p:cNvPr>
          <p:cNvSpPr>
            <a:spLocks noGrp="1"/>
          </p:cNvSpPr>
          <p:nvPr>
            <p:ph type="title"/>
          </p:nvPr>
        </p:nvSpPr>
        <p:spPr>
          <a:xfrm>
            <a:off x="1721915" y="322894"/>
            <a:ext cx="10515600" cy="1325563"/>
          </a:xfrm>
        </p:spPr>
        <p:txBody>
          <a:bodyPr anchor="t">
            <a:normAutofit/>
          </a:bodyPr>
          <a:lstStyle/>
          <a:p>
            <a:r>
              <a:rPr lang="en-GB" sz="1600" b="1" dirty="0">
                <a:latin typeface="Roboto slab"/>
              </a:rPr>
              <a:t>11. What happens if I fail in repairs?</a:t>
            </a:r>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1721915" y="1868583"/>
            <a:ext cx="9606826" cy="4351338"/>
          </a:xfrm>
        </p:spPr>
        <p:txBody>
          <a:bodyPr>
            <a:normAutofit/>
          </a:bodyPr>
          <a:lstStyle/>
          <a:p>
            <a:pPr marL="0" indent="0">
              <a:lnSpc>
                <a:spcPct val="150000"/>
              </a:lnSpc>
              <a:buNone/>
            </a:pPr>
            <a:r>
              <a:rPr lang="en-US" sz="3200" b="1" dirty="0">
                <a:latin typeface="Roboto slab"/>
              </a:rPr>
              <a:t>You can’t and won’t!</a:t>
            </a:r>
          </a:p>
          <a:p>
            <a:pPr marL="0" indent="0">
              <a:lnSpc>
                <a:spcPct val="150000"/>
              </a:lnSpc>
              <a:buNone/>
            </a:pPr>
            <a:endParaRPr lang="en-US" sz="1600" dirty="0">
              <a:latin typeface="Roboto slab"/>
            </a:endParaRPr>
          </a:p>
          <a:p>
            <a:pPr marL="0" indent="0">
              <a:lnSpc>
                <a:spcPct val="150000"/>
              </a:lnSpc>
              <a:buNone/>
            </a:pPr>
            <a:r>
              <a:rPr lang="en-GB" sz="1600" dirty="0">
                <a:latin typeface="Roboto slab"/>
              </a:rPr>
              <a:t>Do you need help with your repairs? The </a:t>
            </a:r>
            <a:r>
              <a:rPr lang="en-GB" sz="1600" dirty="0" err="1">
                <a:latin typeface="Roboto slab"/>
              </a:rPr>
              <a:t>Mobileparts.shop</a:t>
            </a:r>
            <a:r>
              <a:rPr lang="en-GB" sz="1600" dirty="0">
                <a:latin typeface="Roboto slab"/>
              </a:rPr>
              <a:t> engineers are always here to help you out, so you can keep your promise to your customers! More info is to come.</a:t>
            </a: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21150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C339-8C1C-4C3A-8B8E-18F2B1E1141B}"/>
              </a:ext>
            </a:extLst>
          </p:cNvPr>
          <p:cNvSpPr>
            <a:spLocks noGrp="1"/>
          </p:cNvSpPr>
          <p:nvPr>
            <p:ph type="title"/>
          </p:nvPr>
        </p:nvSpPr>
        <p:spPr/>
        <p:txBody>
          <a:bodyPr/>
          <a:lstStyle/>
          <a:p>
            <a:endParaRPr lang="en-GB"/>
          </a:p>
        </p:txBody>
      </p:sp>
      <p:pic>
        <p:nvPicPr>
          <p:cNvPr id="5" name="Content Placeholder 4" descr="Graphical user interface&#10;&#10;Description automatically generated with low confidence">
            <a:extLst>
              <a:ext uri="{FF2B5EF4-FFF2-40B4-BE49-F238E27FC236}">
                <a16:creationId xmlns:a16="http://schemas.microsoft.com/office/drawing/2014/main" id="{D3353260-7921-4C93-BAAE-FE2E8EC5A6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a:extLst>
              <a:ext uri="{FF2B5EF4-FFF2-40B4-BE49-F238E27FC236}">
                <a16:creationId xmlns:a16="http://schemas.microsoft.com/office/drawing/2014/main" id="{A5A402FD-1BD8-7A5A-2A0C-786F35A04017}"/>
              </a:ext>
            </a:extLst>
          </p:cNvPr>
          <p:cNvSpPr txBox="1"/>
          <p:nvPr/>
        </p:nvSpPr>
        <p:spPr>
          <a:xfrm>
            <a:off x="3670195" y="4417201"/>
            <a:ext cx="4851610" cy="707886"/>
          </a:xfrm>
          <a:prstGeom prst="rect">
            <a:avLst/>
          </a:prstGeom>
          <a:solidFill>
            <a:srgbClr val="7030A0"/>
          </a:solidFill>
        </p:spPr>
        <p:txBody>
          <a:bodyPr wrap="square" rtlCol="0">
            <a:spAutoFit/>
          </a:bodyPr>
          <a:lstStyle/>
          <a:p>
            <a:pPr algn="ctr"/>
            <a:r>
              <a:rPr lang="en-US" sz="4000" b="1" i="1" dirty="0">
                <a:solidFill>
                  <a:schemeClr val="bg1"/>
                </a:solidFill>
              </a:rPr>
              <a:t>March 2023</a:t>
            </a:r>
          </a:p>
        </p:txBody>
      </p:sp>
      <p:sp>
        <p:nvSpPr>
          <p:cNvPr id="4" name="Tekstvak 3">
            <a:extLst>
              <a:ext uri="{FF2B5EF4-FFF2-40B4-BE49-F238E27FC236}">
                <a16:creationId xmlns:a16="http://schemas.microsoft.com/office/drawing/2014/main" id="{DBE93545-10BA-695D-2EA9-9BC39B31E8C3}"/>
              </a:ext>
            </a:extLst>
          </p:cNvPr>
          <p:cNvSpPr txBox="1"/>
          <p:nvPr/>
        </p:nvSpPr>
        <p:spPr>
          <a:xfrm>
            <a:off x="3936733" y="5499306"/>
            <a:ext cx="6776186" cy="369332"/>
          </a:xfrm>
          <a:prstGeom prst="rect">
            <a:avLst/>
          </a:prstGeom>
          <a:noFill/>
        </p:spPr>
        <p:txBody>
          <a:bodyPr wrap="square" rtlCol="0">
            <a:spAutoFit/>
          </a:bodyPr>
          <a:lstStyle/>
          <a:p>
            <a:r>
              <a:rPr lang="nl-NL" u="sng" dirty="0"/>
              <a:t>REGISTER HERE FOR THE COMING COURSE!</a:t>
            </a:r>
          </a:p>
        </p:txBody>
      </p:sp>
    </p:spTree>
    <p:extLst>
      <p:ext uri="{BB962C8B-B14F-4D97-AF65-F5344CB8AC3E}">
        <p14:creationId xmlns:p14="http://schemas.microsoft.com/office/powerpoint/2010/main" val="89712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7F2F95-1B42-3E43-0B1F-10BFF2956ED6}"/>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2451" y="322894"/>
            <a:ext cx="10229923" cy="6131176"/>
          </a:xfrm>
        </p:spPr>
        <p:txBody>
          <a:bodyPr anchor="t">
            <a:noAutofit/>
          </a:bodyPr>
          <a:lstStyle/>
          <a:p>
            <a:pPr algn="l">
              <a:lnSpc>
                <a:spcPct val="200000"/>
              </a:lnSpc>
            </a:pPr>
            <a:r>
              <a:rPr lang="en-US" sz="2000" b="1" dirty="0">
                <a:latin typeface="Roboto slab"/>
              </a:rPr>
              <a:t>1. Why do you need to introduce ‘repair’ as a service?</a:t>
            </a:r>
            <a:br>
              <a:rPr lang="en-US" sz="1600" dirty="0">
                <a:latin typeface="Roboto slab"/>
              </a:rPr>
            </a:br>
            <a:br>
              <a:rPr lang="en-US" sz="1600" dirty="0">
                <a:latin typeface="Roboto slab"/>
              </a:rPr>
            </a:br>
            <a:r>
              <a:rPr lang="en-US" sz="1600" b="1" dirty="0">
                <a:latin typeface="Roboto slab"/>
              </a:rPr>
              <a:t>For non-repair retail:</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In need of additional income source due to more (online) competition for subscriptions/accessories/devices</a:t>
            </a:r>
            <a:br>
              <a:rPr lang="en-US" sz="1600" dirty="0">
                <a:latin typeface="Roboto slab"/>
              </a:rPr>
            </a:br>
            <a:r>
              <a:rPr lang="en-US" sz="1600" dirty="0">
                <a:latin typeface="Roboto slab"/>
              </a:rPr>
              <a:t>- Clients desire more one-stop-shop service</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Repair is an easy way to get more visitors into your store</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Relatively low investment</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Repair goes retail. Retail needs to go repair. If you snooze, you lose from your competition in your street</a:t>
            </a:r>
            <a:br>
              <a:rPr lang="en-US" sz="1600" dirty="0">
                <a:latin typeface="Roboto slab"/>
              </a:rPr>
            </a:br>
            <a:r>
              <a:rPr lang="en-US" sz="1600" dirty="0">
                <a:latin typeface="Roboto slab"/>
              </a:rPr>
              <a:t>- If you do it right, it will make you the local hero.</a:t>
            </a:r>
            <a:br>
              <a:rPr lang="en-US" sz="1600" dirty="0">
                <a:latin typeface="Roboto slab"/>
              </a:rPr>
            </a:br>
            <a:r>
              <a:rPr lang="en-US" sz="1600" dirty="0">
                <a:latin typeface="Roboto slab"/>
              </a:rPr>
              <a:t>- Repair will prepare you to understand other new services, as they arrive to the electronics industry faster than those who don't understand repair.</a:t>
            </a:r>
          </a:p>
        </p:txBody>
      </p:sp>
      <p:pic>
        <p:nvPicPr>
          <p:cNvPr id="7" name="Picture 6" descr="Logo&#10;&#10;Description automatically generated">
            <a:extLst>
              <a:ext uri="{FF2B5EF4-FFF2-40B4-BE49-F238E27FC236}">
                <a16:creationId xmlns:a16="http://schemas.microsoft.com/office/drawing/2014/main" id="{5DAEF184-A902-45F8-A876-C33612C63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55644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6BB848-20A5-870D-A914-E66B205909C8}"/>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4207" y="322894"/>
            <a:ext cx="9927893" cy="6131176"/>
          </a:xfrm>
        </p:spPr>
        <p:txBody>
          <a:bodyPr anchor="t">
            <a:noAutofit/>
          </a:bodyPr>
          <a:lstStyle/>
          <a:p>
            <a:pPr algn="l">
              <a:lnSpc>
                <a:spcPct val="200000"/>
              </a:lnSpc>
            </a:pPr>
            <a:r>
              <a:rPr lang="en-US" sz="1800" b="1" dirty="0">
                <a:latin typeface="Roboto slab"/>
              </a:rPr>
              <a:t>2. </a:t>
            </a:r>
            <a:r>
              <a:rPr lang="en-GB" sz="1800" b="1" dirty="0">
                <a:latin typeface="Roboto slab"/>
              </a:rPr>
              <a:t>Why do you need to follow a training?</a:t>
            </a:r>
            <a:br>
              <a:rPr lang="en-GB" sz="1800" b="1" dirty="0">
                <a:latin typeface="Roboto slab"/>
              </a:rPr>
            </a:br>
            <a:br>
              <a:rPr lang="en-US" sz="1600" dirty="0">
                <a:latin typeface="Roboto slab"/>
              </a:rPr>
            </a:br>
            <a:r>
              <a:rPr lang="en-US" sz="1600" dirty="0">
                <a:latin typeface="Roboto slab"/>
              </a:rPr>
              <a:t>- </a:t>
            </a:r>
            <a:r>
              <a:rPr lang="en-US" sz="1600" dirty="0">
                <a:latin typeface="Roboto slab"/>
                <a:sym typeface="Wingdings" panose="05000000000000000000" pitchFamily="2" charset="2"/>
              </a:rPr>
              <a:t>Doing repair without the right skills, will harm your image badly. Besides this, rework will cost you money!</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Without physical practice, it takes a long time to master these needed skills</a:t>
            </a:r>
            <a:br>
              <a:rPr lang="en-US" sz="1600" dirty="0">
                <a:latin typeface="Roboto slab"/>
                <a:cs typeface="Calibri Light"/>
              </a:rPr>
            </a:br>
            <a:r>
              <a:rPr lang="en-US" sz="1600" dirty="0">
                <a:latin typeface="Roboto slab"/>
                <a:cs typeface="Calibri Light"/>
              </a:rPr>
              <a:t>- </a:t>
            </a:r>
            <a:r>
              <a:rPr lang="en-US" sz="1600" dirty="0">
                <a:latin typeface="Roboto slab"/>
                <a:cs typeface="Calibri Light"/>
                <a:sym typeface="Wingdings" panose="05000000000000000000" pitchFamily="2" charset="2"/>
              </a:rPr>
              <a:t>Without the right training, you will never know which equipment, tools and donor devices are right for the job.</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With so many different models and technical possibilities nowadays, you really need to understand the basics. </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Repair </a:t>
            </a:r>
            <a:r>
              <a:rPr lang="en-US" sz="1600" b="1" dirty="0">
                <a:latin typeface="Roboto slab"/>
                <a:sym typeface="Wingdings" panose="05000000000000000000" pitchFamily="2" charset="2"/>
              </a:rPr>
              <a:t>with</a:t>
            </a:r>
            <a:r>
              <a:rPr lang="en-US" sz="1600" dirty="0">
                <a:latin typeface="Roboto slab"/>
                <a:sym typeface="Wingdings" panose="05000000000000000000" pitchFamily="2" charset="2"/>
              </a:rPr>
              <a:t> knowledge will give you the confidence you need to repair, and it will give your customers trust as a repair professional.</a:t>
            </a:r>
            <a:br>
              <a:rPr lang="en-US" sz="2400" dirty="0">
                <a:latin typeface="+mn-lt"/>
              </a:rPr>
            </a:br>
            <a:br>
              <a:rPr lang="en-US" sz="2400" dirty="0">
                <a:latin typeface="+mn-lt"/>
              </a:rPr>
            </a:br>
            <a:br>
              <a:rPr lang="en-US" sz="2400" dirty="0">
                <a:latin typeface="+mn-lt"/>
                <a:cs typeface="Calibri Light"/>
              </a:rPr>
            </a:br>
            <a:br>
              <a:rPr lang="en-US" sz="2400" dirty="0">
                <a:latin typeface="+mn-lt"/>
              </a:rPr>
            </a:br>
            <a:br>
              <a:rPr lang="en-US" sz="2400" dirty="0">
                <a:latin typeface="+mn-lt"/>
              </a:rPr>
            </a:br>
            <a:br>
              <a:rPr lang="en-US" sz="2400" dirty="0">
                <a:latin typeface="+mn-lt"/>
              </a:rPr>
            </a:br>
            <a:br>
              <a:rPr lang="en-US" sz="2400" dirty="0">
                <a:latin typeface="+mn-lt"/>
              </a:rPr>
            </a:br>
            <a:br>
              <a:rPr lang="en-US" sz="2400" dirty="0">
                <a:latin typeface="+mn-lt"/>
              </a:rPr>
            </a:br>
            <a:endParaRPr lang="en-US" sz="2400" dirty="0">
              <a:latin typeface="+mn-lt"/>
            </a:endParaRPr>
          </a:p>
        </p:txBody>
      </p:sp>
      <p:pic>
        <p:nvPicPr>
          <p:cNvPr id="6" name="Picture 5" descr="Logo&#10;&#10;Description automatically generated">
            <a:extLst>
              <a:ext uri="{FF2B5EF4-FFF2-40B4-BE49-F238E27FC236}">
                <a16:creationId xmlns:a16="http://schemas.microsoft.com/office/drawing/2014/main" id="{62BC0646-E65F-4556-8501-6120EB866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417250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646A5D-D9BF-7D82-B9F4-DE9CE2CE418D}"/>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28714" y="322894"/>
            <a:ext cx="9144000" cy="6131176"/>
          </a:xfrm>
        </p:spPr>
        <p:txBody>
          <a:bodyPr anchor="t">
            <a:noAutofit/>
          </a:bodyPr>
          <a:lstStyle/>
          <a:p>
            <a:pPr algn="l">
              <a:lnSpc>
                <a:spcPct val="150000"/>
              </a:lnSpc>
            </a:pPr>
            <a:r>
              <a:rPr lang="en-US" sz="1800" b="1" dirty="0">
                <a:latin typeface="Roboto slab"/>
              </a:rPr>
              <a:t>3. </a:t>
            </a:r>
            <a:r>
              <a:rPr lang="en-GB" sz="1800" b="1" dirty="0">
                <a:latin typeface="Roboto slab"/>
              </a:rPr>
              <a:t>Why would you choose for our training?</a:t>
            </a:r>
            <a:br>
              <a:rPr lang="en-US" sz="1600" dirty="0">
                <a:latin typeface="Roboto slab"/>
              </a:rPr>
            </a:br>
            <a:br>
              <a:rPr lang="en-US" sz="1600" dirty="0">
                <a:latin typeface="Roboto slab"/>
              </a:rPr>
            </a:br>
            <a:r>
              <a:rPr lang="en-US" sz="1600" dirty="0">
                <a:latin typeface="Roboto slab"/>
              </a:rPr>
              <a:t>- </a:t>
            </a:r>
            <a:r>
              <a:rPr lang="en-US" sz="1600" dirty="0">
                <a:latin typeface="Roboto slab"/>
                <a:sym typeface="Wingdings" panose="05000000000000000000" pitchFamily="2" charset="2"/>
              </a:rPr>
              <a:t>Proven to be successful in giving students confidence to do all sorts of repair.</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Only the best trainers from the mobile repair industry!</a:t>
            </a:r>
            <a:br>
              <a:rPr lang="en-US" sz="1600" dirty="0">
                <a:latin typeface="Roboto slab"/>
              </a:rPr>
            </a:br>
            <a:r>
              <a:rPr lang="en-US" sz="1600" dirty="0">
                <a:latin typeface="Roboto slab"/>
              </a:rPr>
              <a:t>- Both trainers have (had) own shops</a:t>
            </a:r>
            <a:br>
              <a:rPr lang="en-US" sz="1600" dirty="0">
                <a:latin typeface="Roboto slab"/>
              </a:rPr>
            </a:br>
            <a:r>
              <a:rPr lang="en-US" sz="1600" dirty="0">
                <a:latin typeface="Roboto slab"/>
              </a:rPr>
              <a:t>- </a:t>
            </a:r>
            <a:r>
              <a:rPr lang="en-US" sz="1600" dirty="0">
                <a:latin typeface="Roboto slab"/>
                <a:sym typeface="Wingdings" panose="05000000000000000000" pitchFamily="2" charset="2"/>
              </a:rPr>
              <a:t>A 9,7 satisfaction score out of 10 graduated students! </a:t>
            </a:r>
            <a:br>
              <a:rPr lang="en-US" sz="1600" dirty="0">
                <a:latin typeface="Roboto slab"/>
                <a:cs typeface="Calibri Light"/>
              </a:rPr>
            </a:br>
            <a:r>
              <a:rPr lang="en-US" sz="1600" dirty="0">
                <a:latin typeface="Roboto slab"/>
                <a:cs typeface="Calibri Light"/>
              </a:rPr>
              <a:t>- </a:t>
            </a:r>
            <a:r>
              <a:rPr lang="en-US" sz="1600" dirty="0">
                <a:latin typeface="Roboto slab"/>
                <a:cs typeface="Calibri Light"/>
                <a:sym typeface="Wingdings" panose="05000000000000000000" pitchFamily="2" charset="2"/>
              </a:rPr>
              <a:t>We have the largest and most advanced lab in the Netherlands. </a:t>
            </a:r>
            <a:br>
              <a:rPr lang="en-US" sz="1600" dirty="0">
                <a:latin typeface="Roboto slab"/>
                <a:cs typeface="Calibri Light"/>
              </a:rPr>
            </a:br>
            <a:br>
              <a:rPr lang="en-US" sz="1600" dirty="0">
                <a:latin typeface="Roboto slab"/>
                <a:cs typeface="Calibri Light"/>
              </a:rPr>
            </a:br>
            <a:br>
              <a:rPr lang="en-US" sz="1600" dirty="0">
                <a:latin typeface="Roboto slab"/>
                <a:cs typeface="Calibri Light"/>
              </a:rPr>
            </a:br>
            <a:br>
              <a:rPr lang="en-US" sz="1600" dirty="0">
                <a:latin typeface="Roboto slab"/>
                <a:cs typeface="Calibri Light"/>
              </a:rPr>
            </a:br>
            <a:br>
              <a:rPr lang="en-US" sz="2400" dirty="0">
                <a:latin typeface="+mn-lt"/>
              </a:rPr>
            </a:br>
            <a:br>
              <a:rPr lang="en-US" sz="2400" dirty="0">
                <a:latin typeface="+mn-lt"/>
              </a:rPr>
            </a:br>
            <a:br>
              <a:rPr lang="en-US" sz="2400" dirty="0">
                <a:latin typeface="+mn-lt"/>
              </a:rPr>
            </a:br>
            <a:br>
              <a:rPr lang="en-US" sz="2400" dirty="0">
                <a:latin typeface="+mn-lt"/>
              </a:rPr>
            </a:br>
            <a:br>
              <a:rPr lang="en-US" sz="2400" dirty="0">
                <a:latin typeface="+mn-lt"/>
              </a:rPr>
            </a:br>
            <a:endParaRPr lang="en-US" sz="2400" dirty="0">
              <a:latin typeface="+mn-lt"/>
            </a:endParaRPr>
          </a:p>
        </p:txBody>
      </p:sp>
      <p:pic>
        <p:nvPicPr>
          <p:cNvPr id="14" name="Picture 13" descr="Logo&#10;&#10;Description automatically generated">
            <a:extLst>
              <a:ext uri="{FF2B5EF4-FFF2-40B4-BE49-F238E27FC236}">
                <a16:creationId xmlns:a16="http://schemas.microsoft.com/office/drawing/2014/main" id="{1A825166-30AB-448A-BF6E-2AC020D8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71885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923EE4-DD5C-DF33-47AB-5A2E2D1F69D3}"/>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78721" y="322894"/>
            <a:ext cx="9144000" cy="6131176"/>
          </a:xfrm>
        </p:spPr>
        <p:txBody>
          <a:bodyPr anchor="t">
            <a:noAutofit/>
          </a:bodyPr>
          <a:lstStyle/>
          <a:p>
            <a:pPr algn="l">
              <a:lnSpc>
                <a:spcPct val="150000"/>
              </a:lnSpc>
            </a:pPr>
            <a:r>
              <a:rPr lang="en-US" sz="1800" b="1" dirty="0">
                <a:latin typeface="Roboto slab"/>
              </a:rPr>
              <a:t>4. </a:t>
            </a:r>
            <a:r>
              <a:rPr lang="en-GB" sz="1800" b="1" dirty="0">
                <a:latin typeface="Roboto slab"/>
              </a:rPr>
              <a:t>What are the investments, time and money wise?</a:t>
            </a:r>
            <a:br>
              <a:rPr lang="en-US" sz="1600" dirty="0">
                <a:latin typeface="Roboto slab"/>
              </a:rPr>
            </a:br>
            <a:br>
              <a:rPr lang="en-US" sz="1600" dirty="0">
                <a:latin typeface="Roboto slab"/>
              </a:rPr>
            </a:br>
            <a:r>
              <a:rPr lang="en-US" sz="1600" dirty="0">
                <a:latin typeface="Roboto slab"/>
                <a:cs typeface="Calibri Light"/>
                <a:sym typeface="Wingdings" panose="05000000000000000000" pitchFamily="2" charset="2"/>
              </a:rPr>
              <a:t>We offer two kinds of trainings:</a:t>
            </a:r>
            <a:br>
              <a:rPr lang="en-US" sz="1600" dirty="0">
                <a:latin typeface="Roboto slab"/>
                <a:cs typeface="Calibri Light"/>
                <a:sym typeface="Wingdings" panose="05000000000000000000" pitchFamily="2" charset="2"/>
              </a:rPr>
            </a:br>
            <a:br>
              <a:rPr lang="en-US" sz="1600" dirty="0">
                <a:latin typeface="Roboto slab"/>
              </a:rPr>
            </a:br>
            <a:r>
              <a:rPr lang="en-US" sz="1600" b="1" dirty="0">
                <a:latin typeface="Roboto slab"/>
                <a:cs typeface="Calibri Light"/>
              </a:rPr>
              <a:t>L1/L2 (basic repair):</a:t>
            </a:r>
            <a:br>
              <a:rPr lang="en-US" sz="1600" dirty="0">
                <a:latin typeface="Roboto slab"/>
              </a:rPr>
            </a:br>
            <a:r>
              <a:rPr lang="en-US" sz="1600" dirty="0">
                <a:latin typeface="Roboto slab"/>
              </a:rPr>
              <a:t>- Min. 40 hours of home study with E-learning</a:t>
            </a:r>
            <a:br>
              <a:rPr lang="en-US" sz="1600" dirty="0">
                <a:latin typeface="Roboto slab"/>
              </a:rPr>
            </a:br>
            <a:r>
              <a:rPr lang="en-US" sz="1600" dirty="0">
                <a:latin typeface="Roboto slab"/>
              </a:rPr>
              <a:t>- 4 days of physical training (E-learning must be finished)</a:t>
            </a:r>
            <a:br>
              <a:rPr lang="en-US" sz="1600" dirty="0">
                <a:latin typeface="Roboto slab"/>
              </a:rPr>
            </a:br>
            <a:br>
              <a:rPr lang="en-US" sz="1600" dirty="0">
                <a:latin typeface="Roboto slab"/>
                <a:cs typeface="Calibri Light"/>
              </a:rPr>
            </a:br>
            <a:br>
              <a:rPr lang="en-US" sz="1600" dirty="0">
                <a:latin typeface="Roboto slab"/>
                <a:cs typeface="Calibri Light"/>
              </a:rPr>
            </a:br>
            <a:br>
              <a:rPr lang="en-US" sz="1600" dirty="0">
                <a:latin typeface="Roboto slab"/>
                <a:cs typeface="Calibri Light"/>
              </a:rPr>
            </a:br>
            <a:r>
              <a:rPr lang="en-US" sz="1600" b="1" dirty="0">
                <a:latin typeface="Roboto slab"/>
                <a:cs typeface="Calibri Light"/>
              </a:rPr>
              <a:t>L2/L3 (micro soldering):</a:t>
            </a:r>
            <a:br>
              <a:rPr lang="en-US" sz="1600" dirty="0">
                <a:latin typeface="Roboto slab"/>
                <a:cs typeface="Calibri Light"/>
              </a:rPr>
            </a:br>
            <a:r>
              <a:rPr lang="en-US" sz="1600" dirty="0">
                <a:latin typeface="Roboto slab"/>
                <a:ea typeface="+mj-lt"/>
                <a:cs typeface="+mj-lt"/>
              </a:rPr>
              <a:t>- Min. 40 hrs. of home study with E-learning</a:t>
            </a:r>
            <a:br>
              <a:rPr lang="en-US" sz="1600" dirty="0">
                <a:latin typeface="Roboto slab"/>
                <a:ea typeface="+mj-lt"/>
                <a:cs typeface="+mj-lt"/>
              </a:rPr>
            </a:br>
            <a:r>
              <a:rPr lang="en-US" sz="1600" dirty="0">
                <a:latin typeface="Roboto slab"/>
                <a:ea typeface="+mj-lt"/>
                <a:cs typeface="+mj-lt"/>
              </a:rPr>
              <a:t>- 7 days of physical training (No E-learning necessary, yet)</a:t>
            </a:r>
            <a:br>
              <a:rPr lang="en-US" sz="1600" dirty="0">
                <a:latin typeface="Roboto slab"/>
                <a:ea typeface="+mj-lt"/>
                <a:cs typeface="+mj-lt"/>
              </a:rPr>
            </a:br>
            <a:br>
              <a:rPr lang="en-US" sz="1600" dirty="0">
                <a:latin typeface="Roboto slab"/>
                <a:ea typeface="+mj-lt"/>
                <a:cs typeface="+mj-lt"/>
              </a:rPr>
            </a:br>
            <a:endParaRPr lang="en-US" sz="1600" dirty="0">
              <a:latin typeface="Roboto slab"/>
            </a:endParaRPr>
          </a:p>
        </p:txBody>
      </p:sp>
      <p:pic>
        <p:nvPicPr>
          <p:cNvPr id="6" name="Picture 5" descr="Logo&#10;&#10;Description automatically generated">
            <a:extLst>
              <a:ext uri="{FF2B5EF4-FFF2-40B4-BE49-F238E27FC236}">
                <a16:creationId xmlns:a16="http://schemas.microsoft.com/office/drawing/2014/main" id="{E6CF3423-8438-49F4-8307-36ED75573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C9223E48-E1C7-44DA-A389-E86626CED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6808" y="3911931"/>
            <a:ext cx="1796011" cy="1703995"/>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10F591C2-ADA9-4672-B655-FC4FE006F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6808" y="1691414"/>
            <a:ext cx="1796011" cy="1703995"/>
          </a:xfrm>
          <a:prstGeom prst="rect">
            <a:avLst/>
          </a:prstGeom>
        </p:spPr>
      </p:pic>
    </p:spTree>
    <p:extLst>
      <p:ext uri="{BB962C8B-B14F-4D97-AF65-F5344CB8AC3E}">
        <p14:creationId xmlns:p14="http://schemas.microsoft.com/office/powerpoint/2010/main" val="115804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ED19-C9E9-4064-B1F5-5196C1CF0545}"/>
              </a:ext>
            </a:extLst>
          </p:cNvPr>
          <p:cNvSpPr>
            <a:spLocks noGrp="1"/>
          </p:cNvSpPr>
          <p:nvPr>
            <p:ph type="title"/>
          </p:nvPr>
        </p:nvSpPr>
        <p:spPr/>
        <p:txBody>
          <a:bodyPr/>
          <a:lstStyle/>
          <a:p>
            <a:endParaRPr lang="en-US"/>
          </a:p>
        </p:txBody>
      </p:sp>
      <p:pic>
        <p:nvPicPr>
          <p:cNvPr id="5" name="Content Placeholder 4" descr="A group of people working in an office&#10;&#10;Description automatically generated with medium confidence">
            <a:extLst>
              <a:ext uri="{FF2B5EF4-FFF2-40B4-BE49-F238E27FC236}">
                <a16:creationId xmlns:a16="http://schemas.microsoft.com/office/drawing/2014/main" id="{E922D23F-48DD-40C7-AFBC-6CAE2E088C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4097"/>
          </a:xfrm>
        </p:spPr>
      </p:pic>
      <p:sp>
        <p:nvSpPr>
          <p:cNvPr id="6" name="Oval 5">
            <a:extLst>
              <a:ext uri="{FF2B5EF4-FFF2-40B4-BE49-F238E27FC236}">
                <a16:creationId xmlns:a16="http://schemas.microsoft.com/office/drawing/2014/main" id="{C16270C9-A26F-4B20-9E47-C4F3884098FA}"/>
              </a:ext>
            </a:extLst>
          </p:cNvPr>
          <p:cNvSpPr/>
          <p:nvPr/>
        </p:nvSpPr>
        <p:spPr>
          <a:xfrm rot="586792">
            <a:off x="8996714" y="365125"/>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Modern lab with the latest equipment!</a:t>
            </a:r>
          </a:p>
        </p:txBody>
      </p:sp>
    </p:spTree>
    <p:extLst>
      <p:ext uri="{BB962C8B-B14F-4D97-AF65-F5344CB8AC3E}">
        <p14:creationId xmlns:p14="http://schemas.microsoft.com/office/powerpoint/2010/main" val="39383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8F6803-504D-6982-A38A-E5F9CF16198D}"/>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630E6B-6748-4056-A31A-506D6AEB878B}"/>
              </a:ext>
            </a:extLst>
          </p:cNvPr>
          <p:cNvSpPr>
            <a:spLocks noGrp="1"/>
          </p:cNvSpPr>
          <p:nvPr>
            <p:ph type="title"/>
          </p:nvPr>
        </p:nvSpPr>
        <p:spPr>
          <a:xfrm>
            <a:off x="1743067" y="372981"/>
            <a:ext cx="10515600" cy="1325563"/>
          </a:xfrm>
        </p:spPr>
        <p:txBody>
          <a:bodyPr anchor="t">
            <a:normAutofit/>
          </a:bodyPr>
          <a:lstStyle/>
          <a:p>
            <a:r>
              <a:rPr lang="en-GB" sz="1800" b="1" dirty="0">
                <a:latin typeface="Roboto slab"/>
                <a:cs typeface="Calibri Light"/>
              </a:rPr>
              <a:t>Investments in study time.</a:t>
            </a:r>
            <a:endParaRPr lang="en-GB" sz="1800" b="1" dirty="0">
              <a:latin typeface="Roboto slab"/>
            </a:endParaRPr>
          </a:p>
        </p:txBody>
      </p:sp>
      <p:graphicFrame>
        <p:nvGraphicFramePr>
          <p:cNvPr id="6" name="Tijdelijke aanduiding voor inhoud 5">
            <a:extLst>
              <a:ext uri="{FF2B5EF4-FFF2-40B4-BE49-F238E27FC236}">
                <a16:creationId xmlns:a16="http://schemas.microsoft.com/office/drawing/2014/main" id="{D6BED739-B3FD-43A2-B0C2-E09715593504}"/>
              </a:ext>
            </a:extLst>
          </p:cNvPr>
          <p:cNvGraphicFramePr>
            <a:graphicFrameLocks noGrp="1"/>
          </p:cNvGraphicFramePr>
          <p:nvPr>
            <p:ph idx="1"/>
            <p:extLst>
              <p:ext uri="{D42A27DB-BD31-4B8C-83A1-F6EECF244321}">
                <p14:modId xmlns:p14="http://schemas.microsoft.com/office/powerpoint/2010/main" val="2210166943"/>
              </p:ext>
            </p:extLst>
          </p:nvPr>
        </p:nvGraphicFramePr>
        <p:xfrm>
          <a:off x="1826455" y="1777422"/>
          <a:ext cx="9778340" cy="1569720"/>
        </p:xfrm>
        <a:graphic>
          <a:graphicData uri="http://schemas.openxmlformats.org/drawingml/2006/table">
            <a:tbl>
              <a:tblPr firstRow="1" bandRow="1">
                <a:tableStyleId>{7E9639D4-E3E2-4D34-9284-5A2195B3D0D7}</a:tableStyleId>
              </a:tblPr>
              <a:tblGrid>
                <a:gridCol w="7415151">
                  <a:extLst>
                    <a:ext uri="{9D8B030D-6E8A-4147-A177-3AD203B41FA5}">
                      <a16:colId xmlns:a16="http://schemas.microsoft.com/office/drawing/2014/main" val="60643625"/>
                    </a:ext>
                  </a:extLst>
                </a:gridCol>
                <a:gridCol w="2363189">
                  <a:extLst>
                    <a:ext uri="{9D8B030D-6E8A-4147-A177-3AD203B41FA5}">
                      <a16:colId xmlns:a16="http://schemas.microsoft.com/office/drawing/2014/main" val="2885626257"/>
                    </a:ext>
                  </a:extLst>
                </a:gridCol>
              </a:tblGrid>
              <a:tr h="370840">
                <a:tc>
                  <a:txBody>
                    <a:bodyPr/>
                    <a:lstStyle/>
                    <a:p>
                      <a:r>
                        <a:rPr lang="en-US" sz="1200" noProof="0" dirty="0">
                          <a:latin typeface="Roboto slab"/>
                        </a:rPr>
                        <a:t>L1/L2 time investment</a:t>
                      </a:r>
                    </a:p>
                  </a:txBody>
                  <a:tcPr/>
                </a:tc>
                <a:tc>
                  <a:txBody>
                    <a:bodyPr/>
                    <a:lstStyle/>
                    <a:p>
                      <a:endParaRPr lang="en-US" sz="1200" noProof="0">
                        <a:latin typeface="Roboto slab"/>
                      </a:endParaRPr>
                    </a:p>
                  </a:txBody>
                  <a:tcPr/>
                </a:tc>
                <a:extLst>
                  <a:ext uri="{0D108BD9-81ED-4DB2-BD59-A6C34878D82A}">
                    <a16:rowId xmlns:a16="http://schemas.microsoft.com/office/drawing/2014/main" val="391005841"/>
                  </a:ext>
                </a:extLst>
              </a:tr>
              <a:tr h="370840">
                <a:tc>
                  <a:txBody>
                    <a:bodyPr/>
                    <a:lstStyle/>
                    <a:p>
                      <a:r>
                        <a:rPr lang="en-US" sz="1200" noProof="0" dirty="0">
                          <a:latin typeface="Roboto slab"/>
                        </a:rPr>
                        <a:t>E-learning (home study with videos and assignments) </a:t>
                      </a:r>
                      <a:r>
                        <a:rPr lang="en-US" sz="1200" noProof="0" dirty="0">
                          <a:solidFill>
                            <a:srgbClr val="009668"/>
                          </a:solidFill>
                          <a:latin typeface="Roboto slab"/>
                        </a:rPr>
                        <a:t>AVAILABLE MAY 2023</a:t>
                      </a:r>
                    </a:p>
                  </a:txBody>
                  <a:tcPr/>
                </a:tc>
                <a:tc>
                  <a:txBody>
                    <a:bodyPr/>
                    <a:lstStyle/>
                    <a:p>
                      <a:r>
                        <a:rPr lang="en-US" sz="1200" noProof="0" dirty="0">
                          <a:latin typeface="Roboto slab"/>
                        </a:rPr>
                        <a:t>Approx. 40 hours</a:t>
                      </a:r>
                    </a:p>
                  </a:txBody>
                  <a:tcPr/>
                </a:tc>
                <a:extLst>
                  <a:ext uri="{0D108BD9-81ED-4DB2-BD59-A6C34878D82A}">
                    <a16:rowId xmlns:a16="http://schemas.microsoft.com/office/drawing/2014/main" val="2577112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Roboto slab"/>
                        </a:rPr>
                        <a:t>The physical exam is a 4-day training on location. </a:t>
                      </a:r>
                      <a:br>
                        <a:rPr lang="en-US" sz="1200" noProof="0">
                          <a:latin typeface="Roboto slab"/>
                        </a:rPr>
                      </a:br>
                      <a:r>
                        <a:rPr lang="en-US" sz="1000" noProof="0">
                          <a:latin typeface="Roboto slab"/>
                        </a:rPr>
                        <a:t>The first morning it’s time for theory. The rest is practice, practice, practice!</a:t>
                      </a:r>
                      <a:endParaRPr lang="en-US"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Roboto slab"/>
                        </a:rPr>
                        <a:t>36 hours</a:t>
                      </a:r>
                    </a:p>
                    <a:p>
                      <a:endParaRPr lang="en-US" sz="1200" noProof="0" dirty="0">
                        <a:latin typeface="Roboto slab"/>
                      </a:endParaRPr>
                    </a:p>
                  </a:txBody>
                  <a:tcPr/>
                </a:tc>
                <a:extLst>
                  <a:ext uri="{0D108BD9-81ED-4DB2-BD59-A6C34878D82A}">
                    <a16:rowId xmlns:a16="http://schemas.microsoft.com/office/drawing/2014/main" val="2301659859"/>
                  </a:ext>
                </a:extLst>
              </a:tr>
              <a:tr h="370840">
                <a:tc>
                  <a:txBody>
                    <a:bodyPr/>
                    <a:lstStyle/>
                    <a:p>
                      <a:r>
                        <a:rPr lang="en-US" sz="1200" noProof="0">
                          <a:latin typeface="Roboto slab"/>
                        </a:rPr>
                        <a:t>Learn from others by coming to lab or be member of Facebook/WhatsApp groups</a:t>
                      </a:r>
                    </a:p>
                  </a:txBody>
                  <a:tcPr/>
                </a:tc>
                <a:tc>
                  <a:txBody>
                    <a:bodyPr/>
                    <a:lstStyle/>
                    <a:p>
                      <a:r>
                        <a:rPr lang="en-US" sz="1200" noProof="0" dirty="0">
                          <a:latin typeface="Roboto slab"/>
                        </a:rPr>
                        <a:t>On going</a:t>
                      </a:r>
                    </a:p>
                  </a:txBody>
                  <a:tcPr/>
                </a:tc>
                <a:extLst>
                  <a:ext uri="{0D108BD9-81ED-4DB2-BD59-A6C34878D82A}">
                    <a16:rowId xmlns:a16="http://schemas.microsoft.com/office/drawing/2014/main" val="944184909"/>
                  </a:ext>
                </a:extLst>
              </a:tr>
            </a:tbl>
          </a:graphicData>
        </a:graphic>
      </p:graphicFrame>
      <p:graphicFrame>
        <p:nvGraphicFramePr>
          <p:cNvPr id="3" name="Tabel 2">
            <a:extLst>
              <a:ext uri="{FF2B5EF4-FFF2-40B4-BE49-F238E27FC236}">
                <a16:creationId xmlns:a16="http://schemas.microsoft.com/office/drawing/2014/main" id="{828F55BD-32A1-4861-B975-3E3B7354117B}"/>
              </a:ext>
            </a:extLst>
          </p:cNvPr>
          <p:cNvGraphicFramePr>
            <a:graphicFrameLocks noGrp="1"/>
          </p:cNvGraphicFramePr>
          <p:nvPr>
            <p:extLst>
              <p:ext uri="{D42A27DB-BD31-4B8C-83A1-F6EECF244321}">
                <p14:modId xmlns:p14="http://schemas.microsoft.com/office/powerpoint/2010/main" val="1905430455"/>
              </p:ext>
            </p:extLst>
          </p:nvPr>
        </p:nvGraphicFramePr>
        <p:xfrm>
          <a:off x="1826455" y="4151767"/>
          <a:ext cx="9778340" cy="1569720"/>
        </p:xfrm>
        <a:graphic>
          <a:graphicData uri="http://schemas.openxmlformats.org/drawingml/2006/table">
            <a:tbl>
              <a:tblPr firstRow="1" bandRow="1">
                <a:tableStyleId>{7E9639D4-E3E2-4D34-9284-5A2195B3D0D7}</a:tableStyleId>
              </a:tblPr>
              <a:tblGrid>
                <a:gridCol w="7410755">
                  <a:extLst>
                    <a:ext uri="{9D8B030D-6E8A-4147-A177-3AD203B41FA5}">
                      <a16:colId xmlns:a16="http://schemas.microsoft.com/office/drawing/2014/main" val="2218237756"/>
                    </a:ext>
                  </a:extLst>
                </a:gridCol>
                <a:gridCol w="2367585">
                  <a:extLst>
                    <a:ext uri="{9D8B030D-6E8A-4147-A177-3AD203B41FA5}">
                      <a16:colId xmlns:a16="http://schemas.microsoft.com/office/drawing/2014/main" val="1704811998"/>
                    </a:ext>
                  </a:extLst>
                </a:gridCol>
              </a:tblGrid>
              <a:tr h="370840">
                <a:tc>
                  <a:txBody>
                    <a:bodyPr/>
                    <a:lstStyle/>
                    <a:p>
                      <a:r>
                        <a:rPr lang="en-US" sz="1200" noProof="0" dirty="0">
                          <a:latin typeface="Roboto slab"/>
                        </a:rPr>
                        <a:t>L2/L3 time investment</a:t>
                      </a:r>
                    </a:p>
                  </a:txBody>
                  <a:tcPr/>
                </a:tc>
                <a:tc>
                  <a:txBody>
                    <a:bodyPr/>
                    <a:lstStyle/>
                    <a:p>
                      <a:endParaRPr lang="en-US" sz="1200" noProof="0">
                        <a:latin typeface="Roboto slab"/>
                      </a:endParaRPr>
                    </a:p>
                  </a:txBody>
                  <a:tcPr/>
                </a:tc>
                <a:extLst>
                  <a:ext uri="{0D108BD9-81ED-4DB2-BD59-A6C34878D82A}">
                    <a16:rowId xmlns:a16="http://schemas.microsoft.com/office/drawing/2014/main" val="3402623819"/>
                  </a:ext>
                </a:extLst>
              </a:tr>
              <a:tr h="370840">
                <a:tc>
                  <a:txBody>
                    <a:bodyPr/>
                    <a:lstStyle/>
                    <a:p>
                      <a:r>
                        <a:rPr lang="en-US" sz="1200" noProof="0" dirty="0">
                          <a:latin typeface="Roboto slab"/>
                        </a:rPr>
                        <a:t>E-learning </a:t>
                      </a:r>
                      <a:r>
                        <a:rPr lang="en-US" sz="1200" noProof="0" dirty="0">
                          <a:solidFill>
                            <a:srgbClr val="009668"/>
                          </a:solidFill>
                          <a:latin typeface="Roboto slab"/>
                        </a:rPr>
                        <a:t>AVAILABLE MAY 2023</a:t>
                      </a:r>
                      <a:endParaRPr lang="en-US" sz="1200" noProof="0" dirty="0">
                        <a:latin typeface="Roboto slab"/>
                      </a:endParaRPr>
                    </a:p>
                  </a:txBody>
                  <a:tcPr/>
                </a:tc>
                <a:tc>
                  <a:txBody>
                    <a:bodyPr/>
                    <a:lstStyle/>
                    <a:p>
                      <a:r>
                        <a:rPr lang="en-US" sz="1200" noProof="0" dirty="0" err="1">
                          <a:latin typeface="Roboto slab"/>
                        </a:rPr>
                        <a:t>Aprox</a:t>
                      </a:r>
                      <a:r>
                        <a:rPr lang="en-US" sz="1200" noProof="0" dirty="0">
                          <a:latin typeface="Roboto slab"/>
                        </a:rPr>
                        <a:t> 40 hours</a:t>
                      </a:r>
                    </a:p>
                  </a:txBody>
                  <a:tcPr/>
                </a:tc>
                <a:extLst>
                  <a:ext uri="{0D108BD9-81ED-4DB2-BD59-A6C34878D82A}">
                    <a16:rowId xmlns:a16="http://schemas.microsoft.com/office/drawing/2014/main" val="1531247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Roboto slab"/>
                        </a:rPr>
                        <a:t>The physical exam is a 7-day training on location. </a:t>
                      </a:r>
                      <a:br>
                        <a:rPr lang="en-US" sz="1200" noProof="0">
                          <a:latin typeface="Roboto slab"/>
                        </a:rPr>
                      </a:br>
                      <a:r>
                        <a:rPr lang="en-US" sz="1000" noProof="0">
                          <a:latin typeface="Roboto slab"/>
                        </a:rPr>
                        <a:t>The first day it’s time for theory. The rest is practice, practice, practice!</a:t>
                      </a:r>
                      <a:endParaRPr lang="en-US"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Roboto slab"/>
                        </a:rPr>
                        <a:t>56 hours</a:t>
                      </a:r>
                    </a:p>
                    <a:p>
                      <a:endParaRPr lang="en-US" sz="1200" noProof="0" dirty="0">
                        <a:latin typeface="Roboto slab"/>
                      </a:endParaRPr>
                    </a:p>
                  </a:txBody>
                  <a:tcPr/>
                </a:tc>
                <a:extLst>
                  <a:ext uri="{0D108BD9-81ED-4DB2-BD59-A6C34878D82A}">
                    <a16:rowId xmlns:a16="http://schemas.microsoft.com/office/drawing/2014/main" val="2952794422"/>
                  </a:ext>
                </a:extLst>
              </a:tr>
              <a:tr h="370840">
                <a:tc>
                  <a:txBody>
                    <a:bodyPr/>
                    <a:lstStyle/>
                    <a:p>
                      <a:r>
                        <a:rPr lang="en-US" sz="1200" noProof="0" dirty="0">
                          <a:latin typeface="Roboto slab"/>
                        </a:rPr>
                        <a:t>Learn from others by coming to the lab or become a member of Facebook/WhatsApp groups</a:t>
                      </a:r>
                    </a:p>
                  </a:txBody>
                  <a:tcPr/>
                </a:tc>
                <a:tc>
                  <a:txBody>
                    <a:bodyPr/>
                    <a:lstStyle/>
                    <a:p>
                      <a:r>
                        <a:rPr lang="en-US" sz="1200" noProof="0" dirty="0">
                          <a:latin typeface="Roboto slab"/>
                        </a:rPr>
                        <a:t>On going</a:t>
                      </a:r>
                    </a:p>
                  </a:txBody>
                  <a:tcPr/>
                </a:tc>
                <a:extLst>
                  <a:ext uri="{0D108BD9-81ED-4DB2-BD59-A6C34878D82A}">
                    <a16:rowId xmlns:a16="http://schemas.microsoft.com/office/drawing/2014/main" val="2759852133"/>
                  </a:ext>
                </a:extLst>
              </a:tr>
            </a:tbl>
          </a:graphicData>
        </a:graphic>
      </p:graphicFrame>
      <p:pic>
        <p:nvPicPr>
          <p:cNvPr id="7" name="Picture 6" descr="Logo&#10;&#10;Description automatically generated">
            <a:extLst>
              <a:ext uri="{FF2B5EF4-FFF2-40B4-BE49-F238E27FC236}">
                <a16:creationId xmlns:a16="http://schemas.microsoft.com/office/drawing/2014/main" id="{EB5B4727-36F1-4AAD-99E9-D0DC2B047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66167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9EDC5C-33DB-C0CA-F7AC-0972C3297F67}"/>
              </a:ext>
            </a:extLst>
          </p:cNvPr>
          <p:cNvSpPr/>
          <p:nvPr/>
        </p:nvSpPr>
        <p:spPr>
          <a:xfrm>
            <a:off x="-100012" y="-78581"/>
            <a:ext cx="1537722"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628702" y="391886"/>
            <a:ext cx="9144000" cy="6131176"/>
          </a:xfrm>
        </p:spPr>
        <p:txBody>
          <a:bodyPr anchor="ctr">
            <a:noAutofit/>
          </a:bodyPr>
          <a:lstStyle/>
          <a:p>
            <a:r>
              <a:rPr lang="nl-NL" sz="2400" b="1"/>
              <a:t>Content training?</a:t>
            </a:r>
            <a:br>
              <a:rPr lang="nl-NL" sz="2400"/>
            </a:br>
            <a:br>
              <a:rPr lang="nl-NL" sz="2400"/>
            </a:br>
            <a:br>
              <a:rPr lang="nl-NL" sz="2400"/>
            </a:br>
            <a:br>
              <a:rPr lang="nl-NL" sz="2400">
                <a:cs typeface="Calibri Light"/>
              </a:rPr>
            </a:br>
            <a:br>
              <a:rPr lang="nl-NL" sz="2400"/>
            </a:br>
            <a:br>
              <a:rPr lang="nl-NL" sz="2400"/>
            </a:br>
            <a:br>
              <a:rPr lang="nl-NL" sz="2400"/>
            </a:br>
            <a:br>
              <a:rPr lang="nl-NL" sz="2400"/>
            </a:br>
            <a:br>
              <a:rPr lang="nl-NL" sz="2400"/>
            </a:br>
            <a:endParaRPr lang="en-GB" sz="2400"/>
          </a:p>
        </p:txBody>
      </p:sp>
      <p:graphicFrame>
        <p:nvGraphicFramePr>
          <p:cNvPr id="3" name="Tabel 3">
            <a:extLst>
              <a:ext uri="{FF2B5EF4-FFF2-40B4-BE49-F238E27FC236}">
                <a16:creationId xmlns:a16="http://schemas.microsoft.com/office/drawing/2014/main" id="{3D7262C9-54E1-4224-8337-257A692DC837}"/>
              </a:ext>
            </a:extLst>
          </p:cNvPr>
          <p:cNvGraphicFramePr>
            <a:graphicFrameLocks noGrp="1"/>
          </p:cNvGraphicFramePr>
          <p:nvPr>
            <p:extLst>
              <p:ext uri="{D42A27DB-BD31-4B8C-83A1-F6EECF244321}">
                <p14:modId xmlns:p14="http://schemas.microsoft.com/office/powerpoint/2010/main" val="331320864"/>
              </p:ext>
            </p:extLst>
          </p:nvPr>
        </p:nvGraphicFramePr>
        <p:xfrm>
          <a:off x="1800223" y="1367215"/>
          <a:ext cx="8800958" cy="2225040"/>
        </p:xfrm>
        <a:graphic>
          <a:graphicData uri="http://schemas.openxmlformats.org/drawingml/2006/table">
            <a:tbl>
              <a:tblPr firstRow="1" bandRow="1">
                <a:tableStyleId>{8EC20E35-A176-4012-BC5E-935CFFF8708E}</a:tableStyleId>
              </a:tblPr>
              <a:tblGrid>
                <a:gridCol w="532201">
                  <a:extLst>
                    <a:ext uri="{9D8B030D-6E8A-4147-A177-3AD203B41FA5}">
                      <a16:colId xmlns:a16="http://schemas.microsoft.com/office/drawing/2014/main" val="2141114331"/>
                    </a:ext>
                  </a:extLst>
                </a:gridCol>
                <a:gridCol w="4661852">
                  <a:extLst>
                    <a:ext uri="{9D8B030D-6E8A-4147-A177-3AD203B41FA5}">
                      <a16:colId xmlns:a16="http://schemas.microsoft.com/office/drawing/2014/main" val="1388170831"/>
                    </a:ext>
                  </a:extLst>
                </a:gridCol>
                <a:gridCol w="3606905">
                  <a:extLst>
                    <a:ext uri="{9D8B030D-6E8A-4147-A177-3AD203B41FA5}">
                      <a16:colId xmlns:a16="http://schemas.microsoft.com/office/drawing/2014/main" val="1943178107"/>
                    </a:ext>
                  </a:extLst>
                </a:gridCol>
              </a:tblGrid>
              <a:tr h="370840">
                <a:tc>
                  <a:txBody>
                    <a:bodyPr/>
                    <a:lstStyle/>
                    <a:p>
                      <a:endParaRPr lang="en-US" sz="1600" noProof="0">
                        <a:latin typeface="Roboto slab"/>
                      </a:endParaRPr>
                    </a:p>
                  </a:txBody>
                  <a:tcPr/>
                </a:tc>
                <a:tc>
                  <a:txBody>
                    <a:bodyPr/>
                    <a:lstStyle/>
                    <a:p>
                      <a:r>
                        <a:rPr lang="en-US" sz="1600" noProof="0" dirty="0">
                          <a:latin typeface="Roboto slab"/>
                        </a:rPr>
                        <a:t>L1/L2 investment</a:t>
                      </a:r>
                    </a:p>
                  </a:txBody>
                  <a:tcPr/>
                </a:tc>
                <a:tc>
                  <a:txBody>
                    <a:bodyPr/>
                    <a:lstStyle/>
                    <a:p>
                      <a:endParaRPr lang="en-US" sz="1600" noProof="0">
                        <a:latin typeface="Roboto slab"/>
                      </a:endParaRPr>
                    </a:p>
                  </a:txBody>
                  <a:tcPr/>
                </a:tc>
                <a:extLst>
                  <a:ext uri="{0D108BD9-81ED-4DB2-BD59-A6C34878D82A}">
                    <a16:rowId xmlns:a16="http://schemas.microsoft.com/office/drawing/2014/main" val="1009667622"/>
                  </a:ext>
                </a:extLst>
              </a:tr>
              <a:tr h="370840">
                <a:tc>
                  <a:txBody>
                    <a:bodyPr/>
                    <a:lstStyle/>
                    <a:p>
                      <a:r>
                        <a:rPr lang="en-US" sz="1600" noProof="0">
                          <a:latin typeface="Roboto slab"/>
                        </a:rPr>
                        <a:t>1</a:t>
                      </a:r>
                    </a:p>
                  </a:txBody>
                  <a:tcPr/>
                </a:tc>
                <a:tc>
                  <a:txBody>
                    <a:bodyPr/>
                    <a:lstStyle/>
                    <a:p>
                      <a:r>
                        <a:rPr lang="en-US" sz="1600" noProof="0">
                          <a:latin typeface="Roboto slab"/>
                        </a:rPr>
                        <a:t>E-learning L1/L2</a:t>
                      </a:r>
                    </a:p>
                  </a:txBody>
                  <a:tcPr/>
                </a:tc>
                <a:tc>
                  <a:txBody>
                    <a:bodyPr/>
                    <a:lstStyle/>
                    <a:p>
                      <a:r>
                        <a:rPr lang="en-US" sz="1600" noProof="0">
                          <a:latin typeface="Roboto slab"/>
                        </a:rPr>
                        <a:t>€ 150 per year</a:t>
                      </a:r>
                    </a:p>
                  </a:txBody>
                  <a:tcPr/>
                </a:tc>
                <a:extLst>
                  <a:ext uri="{0D108BD9-81ED-4DB2-BD59-A6C34878D82A}">
                    <a16:rowId xmlns:a16="http://schemas.microsoft.com/office/drawing/2014/main" val="371426847"/>
                  </a:ext>
                </a:extLst>
              </a:tr>
              <a:tr h="370840">
                <a:tc>
                  <a:txBody>
                    <a:bodyPr/>
                    <a:lstStyle/>
                    <a:p>
                      <a:r>
                        <a:rPr lang="en-US" sz="1600" noProof="0">
                          <a:latin typeface="Roboto slab"/>
                        </a:rPr>
                        <a:t>2</a:t>
                      </a:r>
                    </a:p>
                  </a:txBody>
                  <a:tcPr/>
                </a:tc>
                <a:tc>
                  <a:txBody>
                    <a:bodyPr/>
                    <a:lstStyle/>
                    <a:p>
                      <a:r>
                        <a:rPr lang="en-US" sz="1600" noProof="0">
                          <a:latin typeface="Roboto slab"/>
                        </a:rPr>
                        <a:t>L1/L2 physical training</a:t>
                      </a:r>
                    </a:p>
                  </a:txBody>
                  <a:tcPr/>
                </a:tc>
                <a:tc>
                  <a:txBody>
                    <a:bodyPr/>
                    <a:lstStyle/>
                    <a:p>
                      <a:r>
                        <a:rPr lang="en-US" sz="1600" noProof="0" dirty="0">
                          <a:latin typeface="Roboto slab"/>
                        </a:rPr>
                        <a:t>€ 1,250 one time</a:t>
                      </a:r>
                    </a:p>
                  </a:txBody>
                  <a:tcPr/>
                </a:tc>
                <a:extLst>
                  <a:ext uri="{0D108BD9-81ED-4DB2-BD59-A6C34878D82A}">
                    <a16:rowId xmlns:a16="http://schemas.microsoft.com/office/drawing/2014/main" val="1648280524"/>
                  </a:ext>
                </a:extLst>
              </a:tr>
              <a:tr h="370840">
                <a:tc>
                  <a:txBody>
                    <a:bodyPr/>
                    <a:lstStyle/>
                    <a:p>
                      <a:r>
                        <a:rPr lang="en-US" sz="1600" noProof="0">
                          <a:latin typeface="Roboto slab"/>
                        </a:rPr>
                        <a:t>3</a:t>
                      </a:r>
                    </a:p>
                  </a:txBody>
                  <a:tcPr/>
                </a:tc>
                <a:tc>
                  <a:txBody>
                    <a:bodyPr/>
                    <a:lstStyle/>
                    <a:p>
                      <a:r>
                        <a:rPr lang="en-US" sz="1600" noProof="0">
                          <a:latin typeface="Roboto slab"/>
                        </a:rPr>
                        <a:t>Tools L1/L2</a:t>
                      </a:r>
                    </a:p>
                  </a:txBody>
                  <a:tcPr/>
                </a:tc>
                <a:tc>
                  <a:txBody>
                    <a:bodyPr/>
                    <a:lstStyle/>
                    <a:p>
                      <a:r>
                        <a:rPr lang="en-US" sz="1600" noProof="0" dirty="0">
                          <a:latin typeface="Roboto slab"/>
                        </a:rPr>
                        <a:t>€ 350 one time</a:t>
                      </a:r>
                    </a:p>
                  </a:txBody>
                  <a:tcPr/>
                </a:tc>
                <a:extLst>
                  <a:ext uri="{0D108BD9-81ED-4DB2-BD59-A6C34878D82A}">
                    <a16:rowId xmlns:a16="http://schemas.microsoft.com/office/drawing/2014/main" val="3492381116"/>
                  </a:ext>
                </a:extLst>
              </a:tr>
              <a:tr h="370840">
                <a:tc>
                  <a:txBody>
                    <a:bodyPr/>
                    <a:lstStyle/>
                    <a:p>
                      <a:endParaRPr lang="en-US" sz="1600" noProof="0">
                        <a:latin typeface="Roboto slab"/>
                      </a:endParaRPr>
                    </a:p>
                  </a:txBody>
                  <a:tcPr/>
                </a:tc>
                <a:tc>
                  <a:txBody>
                    <a:bodyPr/>
                    <a:lstStyle/>
                    <a:p>
                      <a:endParaRPr lang="en-US" sz="16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latin typeface="Roboto slab"/>
                        </a:rPr>
                        <a:t>€ 1,750 excl. VAT</a:t>
                      </a:r>
                    </a:p>
                  </a:txBody>
                  <a:tcPr/>
                </a:tc>
                <a:extLst>
                  <a:ext uri="{0D108BD9-81ED-4DB2-BD59-A6C34878D82A}">
                    <a16:rowId xmlns:a16="http://schemas.microsoft.com/office/drawing/2014/main" val="3151276630"/>
                  </a:ext>
                </a:extLst>
              </a:tr>
              <a:tr h="370840">
                <a:tc>
                  <a:txBody>
                    <a:bodyPr/>
                    <a:lstStyle/>
                    <a:p>
                      <a:endParaRPr lang="en-US" sz="16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latin typeface="Roboto slab"/>
                        </a:rPr>
                        <a:t>Break even point (á euro 40)</a:t>
                      </a:r>
                    </a:p>
                  </a:txBody>
                  <a:tcPr/>
                </a:tc>
                <a:tc>
                  <a:txBody>
                    <a:bodyPr/>
                    <a:lstStyle/>
                    <a:p>
                      <a:r>
                        <a:rPr lang="en-US" sz="1600" noProof="0" dirty="0">
                          <a:latin typeface="Roboto slab"/>
                        </a:rPr>
                        <a:t>44 repairs = ~ 2 months</a:t>
                      </a:r>
                    </a:p>
                  </a:txBody>
                  <a:tcPr/>
                </a:tc>
                <a:extLst>
                  <a:ext uri="{0D108BD9-81ED-4DB2-BD59-A6C34878D82A}">
                    <a16:rowId xmlns:a16="http://schemas.microsoft.com/office/drawing/2014/main" val="2681573859"/>
                  </a:ext>
                </a:extLst>
              </a:tr>
            </a:tbl>
          </a:graphicData>
        </a:graphic>
      </p:graphicFrame>
      <p:sp>
        <p:nvSpPr>
          <p:cNvPr id="5" name="Tekstvak 4">
            <a:extLst>
              <a:ext uri="{FF2B5EF4-FFF2-40B4-BE49-F238E27FC236}">
                <a16:creationId xmlns:a16="http://schemas.microsoft.com/office/drawing/2014/main" id="{055BEB96-10C8-4E54-8765-F11239FB9EA3}"/>
              </a:ext>
            </a:extLst>
          </p:cNvPr>
          <p:cNvSpPr txBox="1"/>
          <p:nvPr/>
        </p:nvSpPr>
        <p:spPr>
          <a:xfrm>
            <a:off x="1699804" y="322894"/>
            <a:ext cx="6095010" cy="369332"/>
          </a:xfrm>
          <a:prstGeom prst="rect">
            <a:avLst/>
          </a:prstGeom>
          <a:noFill/>
        </p:spPr>
        <p:txBody>
          <a:bodyPr wrap="square" lIns="91440" tIns="45720" rIns="91440" bIns="45720" anchor="t">
            <a:spAutoFit/>
          </a:bodyPr>
          <a:lstStyle/>
          <a:p>
            <a:r>
              <a:rPr lang="nl-NL" b="1" dirty="0">
                <a:latin typeface="Roboto slab"/>
              </a:rPr>
              <a:t>Investment in money</a:t>
            </a:r>
            <a:endParaRPr lang="nl-NL" b="1" dirty="0">
              <a:latin typeface="Roboto slab"/>
              <a:cs typeface="Calibri"/>
            </a:endParaRPr>
          </a:p>
        </p:txBody>
      </p:sp>
      <p:pic>
        <p:nvPicPr>
          <p:cNvPr id="7" name="Picture 6" descr="Logo&#10;&#10;Description automatically generated">
            <a:extLst>
              <a:ext uri="{FF2B5EF4-FFF2-40B4-BE49-F238E27FC236}">
                <a16:creationId xmlns:a16="http://schemas.microsoft.com/office/drawing/2014/main" id="{431BB5AB-A35A-4BAA-8FD6-465E17CF8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graphicFrame>
        <p:nvGraphicFramePr>
          <p:cNvPr id="8" name="Tabel 3">
            <a:extLst>
              <a:ext uri="{FF2B5EF4-FFF2-40B4-BE49-F238E27FC236}">
                <a16:creationId xmlns:a16="http://schemas.microsoft.com/office/drawing/2014/main" id="{60B6CB26-57EC-4F36-B260-BE91DE09C5CE}"/>
              </a:ext>
            </a:extLst>
          </p:cNvPr>
          <p:cNvGraphicFramePr>
            <a:graphicFrameLocks noGrp="1"/>
          </p:cNvGraphicFramePr>
          <p:nvPr>
            <p:extLst>
              <p:ext uri="{D42A27DB-BD31-4B8C-83A1-F6EECF244321}">
                <p14:modId xmlns:p14="http://schemas.microsoft.com/office/powerpoint/2010/main" val="1084758444"/>
              </p:ext>
            </p:extLst>
          </p:nvPr>
        </p:nvGraphicFramePr>
        <p:xfrm>
          <a:off x="1800223" y="3945138"/>
          <a:ext cx="8800959" cy="2225040"/>
        </p:xfrm>
        <a:graphic>
          <a:graphicData uri="http://schemas.openxmlformats.org/drawingml/2006/table">
            <a:tbl>
              <a:tblPr firstRow="1" bandRow="1">
                <a:tableStyleId>{8EC20E35-A176-4012-BC5E-935CFFF8708E}</a:tableStyleId>
              </a:tblPr>
              <a:tblGrid>
                <a:gridCol w="722577">
                  <a:extLst>
                    <a:ext uri="{9D8B030D-6E8A-4147-A177-3AD203B41FA5}">
                      <a16:colId xmlns:a16="http://schemas.microsoft.com/office/drawing/2014/main" val="2141114331"/>
                    </a:ext>
                  </a:extLst>
                </a:gridCol>
                <a:gridCol w="4478075">
                  <a:extLst>
                    <a:ext uri="{9D8B030D-6E8A-4147-A177-3AD203B41FA5}">
                      <a16:colId xmlns:a16="http://schemas.microsoft.com/office/drawing/2014/main" val="1388170831"/>
                    </a:ext>
                  </a:extLst>
                </a:gridCol>
                <a:gridCol w="3600307">
                  <a:extLst>
                    <a:ext uri="{9D8B030D-6E8A-4147-A177-3AD203B41FA5}">
                      <a16:colId xmlns:a16="http://schemas.microsoft.com/office/drawing/2014/main" val="1943178107"/>
                    </a:ext>
                  </a:extLst>
                </a:gridCol>
              </a:tblGrid>
              <a:tr h="370840">
                <a:tc>
                  <a:txBody>
                    <a:bodyPr/>
                    <a:lstStyle/>
                    <a:p>
                      <a:endParaRPr lang="en-US" sz="1600" noProof="0">
                        <a:latin typeface="Roboto slab"/>
                      </a:endParaRPr>
                    </a:p>
                  </a:txBody>
                  <a:tcPr/>
                </a:tc>
                <a:tc>
                  <a:txBody>
                    <a:bodyPr/>
                    <a:lstStyle/>
                    <a:p>
                      <a:r>
                        <a:rPr lang="en-US" sz="1600" noProof="0" dirty="0">
                          <a:latin typeface="Roboto slab"/>
                        </a:rPr>
                        <a:t>L2/L3 investment</a:t>
                      </a:r>
                    </a:p>
                  </a:txBody>
                  <a:tcPr/>
                </a:tc>
                <a:tc>
                  <a:txBody>
                    <a:bodyPr/>
                    <a:lstStyle/>
                    <a:p>
                      <a:endParaRPr lang="en-US" sz="1600" noProof="0">
                        <a:latin typeface="Roboto slab"/>
                      </a:endParaRPr>
                    </a:p>
                  </a:txBody>
                  <a:tcPr/>
                </a:tc>
                <a:extLst>
                  <a:ext uri="{0D108BD9-81ED-4DB2-BD59-A6C34878D82A}">
                    <a16:rowId xmlns:a16="http://schemas.microsoft.com/office/drawing/2014/main" val="1009667622"/>
                  </a:ext>
                </a:extLst>
              </a:tr>
              <a:tr h="370840">
                <a:tc>
                  <a:txBody>
                    <a:bodyPr/>
                    <a:lstStyle/>
                    <a:p>
                      <a:r>
                        <a:rPr lang="en-US" sz="1600" noProof="0">
                          <a:latin typeface="Roboto slab"/>
                        </a:rPr>
                        <a:t>1</a:t>
                      </a:r>
                    </a:p>
                  </a:txBody>
                  <a:tcPr/>
                </a:tc>
                <a:tc>
                  <a:txBody>
                    <a:bodyPr/>
                    <a:lstStyle/>
                    <a:p>
                      <a:r>
                        <a:rPr lang="en-US" sz="1600" noProof="0" dirty="0">
                          <a:latin typeface="Roboto slab"/>
                        </a:rPr>
                        <a:t>E-learning L2/L3</a:t>
                      </a:r>
                    </a:p>
                  </a:txBody>
                  <a:tcPr/>
                </a:tc>
                <a:tc>
                  <a:txBody>
                    <a:bodyPr/>
                    <a:lstStyle/>
                    <a:p>
                      <a:r>
                        <a:rPr lang="en-US" sz="1600" noProof="0">
                          <a:latin typeface="Roboto slab"/>
                        </a:rPr>
                        <a:t>€ 250 per year</a:t>
                      </a:r>
                    </a:p>
                  </a:txBody>
                  <a:tcPr/>
                </a:tc>
                <a:extLst>
                  <a:ext uri="{0D108BD9-81ED-4DB2-BD59-A6C34878D82A}">
                    <a16:rowId xmlns:a16="http://schemas.microsoft.com/office/drawing/2014/main" val="371426847"/>
                  </a:ext>
                </a:extLst>
              </a:tr>
              <a:tr h="370840">
                <a:tc>
                  <a:txBody>
                    <a:bodyPr/>
                    <a:lstStyle/>
                    <a:p>
                      <a:r>
                        <a:rPr lang="en-US" sz="1600" noProof="0">
                          <a:latin typeface="Roboto slab"/>
                        </a:rPr>
                        <a:t>2</a:t>
                      </a:r>
                    </a:p>
                  </a:txBody>
                  <a:tcPr/>
                </a:tc>
                <a:tc>
                  <a:txBody>
                    <a:bodyPr/>
                    <a:lstStyle/>
                    <a:p>
                      <a:r>
                        <a:rPr lang="en-US" sz="1600" noProof="0">
                          <a:latin typeface="Roboto slab"/>
                        </a:rPr>
                        <a:t>L2/L3 physical training</a:t>
                      </a:r>
                    </a:p>
                  </a:txBody>
                  <a:tcPr/>
                </a:tc>
                <a:tc>
                  <a:txBody>
                    <a:bodyPr/>
                    <a:lstStyle/>
                    <a:p>
                      <a:r>
                        <a:rPr lang="en-US" sz="1600" noProof="0" dirty="0">
                          <a:latin typeface="Roboto slab"/>
                        </a:rPr>
                        <a:t>€ 2,150 one time</a:t>
                      </a:r>
                    </a:p>
                  </a:txBody>
                  <a:tcPr/>
                </a:tc>
                <a:extLst>
                  <a:ext uri="{0D108BD9-81ED-4DB2-BD59-A6C34878D82A}">
                    <a16:rowId xmlns:a16="http://schemas.microsoft.com/office/drawing/2014/main" val="1648280524"/>
                  </a:ext>
                </a:extLst>
              </a:tr>
              <a:tr h="370840">
                <a:tc>
                  <a:txBody>
                    <a:bodyPr/>
                    <a:lstStyle/>
                    <a:p>
                      <a:r>
                        <a:rPr lang="en-US" sz="1600" noProof="0">
                          <a:latin typeface="Roboto slab"/>
                        </a:rPr>
                        <a:t>3</a:t>
                      </a:r>
                    </a:p>
                  </a:txBody>
                  <a:tcPr/>
                </a:tc>
                <a:tc>
                  <a:txBody>
                    <a:bodyPr/>
                    <a:lstStyle/>
                    <a:p>
                      <a:r>
                        <a:rPr lang="en-US" sz="1600" noProof="0">
                          <a:latin typeface="Roboto slab"/>
                        </a:rPr>
                        <a:t>Tools micro soldering</a:t>
                      </a:r>
                    </a:p>
                  </a:txBody>
                  <a:tcPr/>
                </a:tc>
                <a:tc>
                  <a:txBody>
                    <a:bodyPr/>
                    <a:lstStyle/>
                    <a:p>
                      <a:r>
                        <a:rPr lang="en-US" sz="1600" noProof="0" dirty="0">
                          <a:latin typeface="Roboto slab"/>
                        </a:rPr>
                        <a:t>€ 1,500 one time</a:t>
                      </a:r>
                    </a:p>
                  </a:txBody>
                  <a:tcPr/>
                </a:tc>
                <a:extLst>
                  <a:ext uri="{0D108BD9-81ED-4DB2-BD59-A6C34878D82A}">
                    <a16:rowId xmlns:a16="http://schemas.microsoft.com/office/drawing/2014/main" val="3492381116"/>
                  </a:ext>
                </a:extLst>
              </a:tr>
              <a:tr h="370840">
                <a:tc>
                  <a:txBody>
                    <a:bodyPr/>
                    <a:lstStyle/>
                    <a:p>
                      <a:endParaRPr lang="en-US" sz="1600" noProof="0">
                        <a:latin typeface="Roboto slab"/>
                      </a:endParaRPr>
                    </a:p>
                  </a:txBody>
                  <a:tcPr/>
                </a:tc>
                <a:tc>
                  <a:txBody>
                    <a:bodyPr/>
                    <a:lstStyle/>
                    <a:p>
                      <a:endParaRPr lang="en-US" sz="1600" b="1" noProof="0">
                        <a:latin typeface="Roboto slab"/>
                      </a:endParaRPr>
                    </a:p>
                  </a:txBody>
                  <a:tcPr/>
                </a:tc>
                <a:tc>
                  <a:txBody>
                    <a:bodyPr/>
                    <a:lstStyle/>
                    <a:p>
                      <a:r>
                        <a:rPr lang="en-US" sz="1600" b="1" noProof="0" dirty="0">
                          <a:latin typeface="Roboto slab"/>
                        </a:rPr>
                        <a:t>€ 3,650 excl. VAT</a:t>
                      </a:r>
                    </a:p>
                  </a:txBody>
                  <a:tcPr/>
                </a:tc>
                <a:extLst>
                  <a:ext uri="{0D108BD9-81ED-4DB2-BD59-A6C34878D82A}">
                    <a16:rowId xmlns:a16="http://schemas.microsoft.com/office/drawing/2014/main" val="3151276630"/>
                  </a:ext>
                </a:extLst>
              </a:tr>
              <a:tr h="370840">
                <a:tc>
                  <a:txBody>
                    <a:bodyPr/>
                    <a:lstStyle/>
                    <a:p>
                      <a:endParaRPr lang="en-US" sz="1600" noProof="0">
                        <a:latin typeface="Roboto slab"/>
                      </a:endParaRPr>
                    </a:p>
                  </a:txBody>
                  <a:tcPr/>
                </a:tc>
                <a:tc>
                  <a:txBody>
                    <a:bodyPr/>
                    <a:lstStyle/>
                    <a:p>
                      <a:r>
                        <a:rPr lang="en-US" sz="1600" noProof="0" dirty="0">
                          <a:latin typeface="Roboto slab"/>
                        </a:rPr>
                        <a:t>Break even point (</a:t>
                      </a:r>
                      <a:r>
                        <a:rPr lang="en-US" sz="1600" noProof="0">
                          <a:latin typeface="Roboto slab"/>
                        </a:rPr>
                        <a:t>á eur</a:t>
                      </a:r>
                      <a:r>
                        <a:rPr lang="en-US" sz="1600" noProof="0" dirty="0">
                          <a:latin typeface="Roboto slab"/>
                        </a:rPr>
                        <a:t>o</a:t>
                      </a:r>
                      <a:r>
                        <a:rPr lang="en-US" sz="1600" noProof="0">
                          <a:latin typeface="Roboto slab"/>
                        </a:rPr>
                        <a:t> </a:t>
                      </a:r>
                      <a:r>
                        <a:rPr lang="en-US" sz="1600" noProof="0" dirty="0">
                          <a:latin typeface="Roboto slab"/>
                        </a:rPr>
                        <a:t>80)</a:t>
                      </a:r>
                    </a:p>
                  </a:txBody>
                  <a:tcPr/>
                </a:tc>
                <a:tc>
                  <a:txBody>
                    <a:bodyPr/>
                    <a:lstStyle/>
                    <a:p>
                      <a:r>
                        <a:rPr lang="en-US" sz="1600" noProof="0" dirty="0">
                          <a:latin typeface="Roboto slab"/>
                        </a:rPr>
                        <a:t>46 = 4 months </a:t>
                      </a:r>
                    </a:p>
                  </a:txBody>
                  <a:tcPr/>
                </a:tc>
                <a:extLst>
                  <a:ext uri="{0D108BD9-81ED-4DB2-BD59-A6C34878D82A}">
                    <a16:rowId xmlns:a16="http://schemas.microsoft.com/office/drawing/2014/main" val="334010376"/>
                  </a:ext>
                </a:extLst>
              </a:tr>
            </a:tbl>
          </a:graphicData>
        </a:graphic>
      </p:graphicFrame>
    </p:spTree>
    <p:extLst>
      <p:ext uri="{BB962C8B-B14F-4D97-AF65-F5344CB8AC3E}">
        <p14:creationId xmlns:p14="http://schemas.microsoft.com/office/powerpoint/2010/main" val="247763998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CC1ADF105AC4C9CD1DC678731EBDF" ma:contentTypeVersion="16" ma:contentTypeDescription="Create a new document." ma:contentTypeScope="" ma:versionID="60a12850923148ed54c1e638d4803b63">
  <xsd:schema xmlns:xsd="http://www.w3.org/2001/XMLSchema" xmlns:xs="http://www.w3.org/2001/XMLSchema" xmlns:p="http://schemas.microsoft.com/office/2006/metadata/properties" xmlns:ns2="1d4c65c2-7607-480d-bb45-668d28e7f2bf" xmlns:ns3="067ee17f-5d54-42b7-9469-2e8c9484c176" targetNamespace="http://schemas.microsoft.com/office/2006/metadata/properties" ma:root="true" ma:fieldsID="1b6dc41ce584f615b1ec8e177b3a1e2d" ns2:_="" ns3:_="">
    <xsd:import namespace="1d4c65c2-7607-480d-bb45-668d28e7f2bf"/>
    <xsd:import namespace="067ee17f-5d54-42b7-9469-2e8c9484c176"/>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c65c2-7607-480d-bb45-668d28e7f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c6352bf-7088-4254-ae97-38b362a49c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7ee17f-5d54-42b7-9469-2e8c9484c17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149ac9a-b925-4fb1-a0e6-b5fa31c2a98c}" ma:internalName="TaxCatchAll" ma:showField="CatchAllData" ma:web="067ee17f-5d54-42b7-9469-2e8c9484c1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7ee17f-5d54-42b7-9469-2e8c9484c176" xsi:nil="true"/>
    <lcf76f155ced4ddcb4097134ff3c332f xmlns="1d4c65c2-7607-480d-bb45-668d28e7f2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CD396D-0EBD-4BFA-9754-A543B8149353}">
  <ds:schemaRefs>
    <ds:schemaRef ds:uri="067ee17f-5d54-42b7-9469-2e8c9484c176"/>
    <ds:schemaRef ds:uri="1d4c65c2-7607-480d-bb45-668d28e7f2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0E8356-4549-407F-ACCB-45E2F967F978}">
  <ds:schemaRefs>
    <ds:schemaRef ds:uri="http://schemas.microsoft.com/sharepoint/v3/contenttype/forms"/>
  </ds:schemaRefs>
</ds:datastoreItem>
</file>

<file path=customXml/itemProps3.xml><?xml version="1.0" encoding="utf-8"?>
<ds:datastoreItem xmlns:ds="http://schemas.openxmlformats.org/officeDocument/2006/customXml" ds:itemID="{C9CD9A17-47F7-4A6F-A3BC-B55C0F8E967B}">
  <ds:schemaRefs>
    <ds:schemaRef ds:uri="067ee17f-5d54-42b7-9469-2e8c9484c176"/>
    <ds:schemaRef ds:uri="1d4c65c2-7607-480d-bb45-668d28e7f2b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TotalTime>
  <Words>3046</Words>
  <Application>Microsoft Office PowerPoint</Application>
  <PresentationFormat>Breedbeeld</PresentationFormat>
  <Paragraphs>164</Paragraphs>
  <Slides>25</Slides>
  <Notes>22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Arial</vt:lpstr>
      <vt:lpstr>Calibri</vt:lpstr>
      <vt:lpstr>Calibri Light</vt:lpstr>
      <vt:lpstr>Roboto slab</vt:lpstr>
      <vt:lpstr>Kantoorthema</vt:lpstr>
      <vt:lpstr>PowerPoint-presentatie</vt:lpstr>
      <vt:lpstr>Frequently asked questions about The Art of Repair repair bootcamps:  1. Why do you need to introduce ‘repair’ as a service? 2. Why do you need to follow a training?  3. Why would you choose for our training? 4. What are the investments, time and money wise? 5. Do I need to have certain skills to follow this training?  6. Who are the trainers? 7. What kind of repairs can you do with confidence after this training? 8. What are the potential earning of the skills learned at this training?  9. How can you improve your skills? 10. What are the key factors for success? 11. What happens if I fail in repairs?       </vt:lpstr>
      <vt:lpstr>1. Why do you need to introduce ‘repair’ as a service?  For non-repair retail: - In need of additional income source due to more (online) competition for subscriptions/accessories/devices - Clients desire more one-stop-shop service - Repair is an easy way to get more visitors into your store - Relatively low investment - Repair goes retail. Retail needs to go repair. If you snooze, you lose from your competition in your street - If you do it right, it will make you the local hero. - Repair will prepare you to understand other new services, as they arrive to the electronics industry faster than those who don't understand repair.</vt:lpstr>
      <vt:lpstr>2. Why do you need to follow a training?  - Doing repair without the right skills, will harm your image badly. Besides this, rework will cost you money! - Without physical practice, it takes a long time to master these needed skills - Without the right training, you will never know which equipment, tools and donor devices are right for the job. - With so many different models and technical possibilities nowadays, you really need to understand the basics.  - Repair with knowledge will give you the confidence you need to repair, and it will give your customers trust as a repair professional.        </vt:lpstr>
      <vt:lpstr>3. Why would you choose for our training?  - Proven to be successful in giving students confidence to do all sorts of repair. - Only the best trainers from the mobile repair industry! - Both trainers have (had) own shops - A 9,7 satisfaction score out of 10 graduated students!  - We have the largest and most advanced lab in the Netherlands.          </vt:lpstr>
      <vt:lpstr>4. What are the investments, time and money wise?  We offer two kinds of trainings:  L1/L2 (basic repair): - Min. 40 hours of home study with E-learning - 4 days of physical training (E-learning must be finished)    L2/L3 (micro soldering): - Min. 40 hrs. of home study with E-learning - 7 days of physical training (No E-learning necessary, yet)  </vt:lpstr>
      <vt:lpstr>PowerPoint-presentatie</vt:lpstr>
      <vt:lpstr>Investments in study time.</vt:lpstr>
      <vt:lpstr>Content training?         </vt:lpstr>
      <vt:lpstr>PowerPoint-presentatie</vt:lpstr>
      <vt:lpstr>Start inventory parts</vt:lpstr>
      <vt:lpstr>Tools</vt:lpstr>
      <vt:lpstr>What will you learn exactly during the L1/L2 E-learning? </vt:lpstr>
      <vt:lpstr>What will you learn exactly during the L1/L2 physical training?</vt:lpstr>
      <vt:lpstr>What will you learn exactly during the L2/L3 E-learning? </vt:lpstr>
      <vt:lpstr>What will you learn exactly during the L1/L2 physical training?</vt:lpstr>
      <vt:lpstr>5. Do I need to have certain skills to follow this training?     No experience needed for this training! Just wanting to learn is enough.      </vt:lpstr>
      <vt:lpstr>6. Who are the trainers?</vt:lpstr>
      <vt:lpstr>7. What kind of repairs can you do with confidence after this training?  L1/L2: - Display, speaker and battery repairs on iPhone/iPad and Android phones - You'll learn the basics that can be used for other repairs (TV, etc.)  L2/L3: - You can change an IC on a motherboard. - You'll learn the basics that can be used for other repairs (TV, etc.)     </vt:lpstr>
      <vt:lpstr>PowerPoint-presentatie</vt:lpstr>
      <vt:lpstr>8. What are the potential earning of the skills learned at this training?  - Potential earning: € 40.- per repair done in 30 minutes. Your hourly fee is around € 80.- for a L1/L2 repairs. For an L3 repair it’s around € 160.-  L1/L2: € 80 per uur (Advised FT salary: €  2.200 tot 3.000)  L2/L3: € 160 per uur (Advised FT salary: €  2.500 tot 3.500)   </vt:lpstr>
      <vt:lpstr>9. How can you improve your skills?  - L2/L3 after L1/L2 (micro soldering) - Be active in Facebook groups/Reddit (ask questions there) - Keep up-to-date with blogs / podcasts/ AOR YouTube channel - You’re always welcome to our lab to practice or to bring your own repairs and do them there.  (bring your own repairs and do them here) - Interact with the WhatsApp groups created for you and your fellow techs by AOR - Watch the E-learning again as repetition is key, but also because the E-learning will be continuously be updated with new knowledge. - If you continually document your work, diagnostics will burn into your mind. - Use the skills you have to make teardown videos to help others in the industry.  - Write your own blogs aimed at your local market and consult your new repair friends on the techniques you have learned, so you can learn more while you write your blog.  - HELP THOSE AROUND YOU WITH YOUR KNOWLEDGE</vt:lpstr>
      <vt:lpstr>10. What are the key factors for success?  - Real motivation because you want to master these skills, not because you were asked to do this.  - Time to invest. Do you really have the time or are you willing to make time? - Don’t go too fast, step by step. - Motivate you employees, give incentives.   </vt:lpstr>
      <vt:lpstr>11. What happens if I fail in repairs?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you need to do repair? Why need to have training? Why chose for our training? What is the profile of a potential graduate? What can you do after this training? What is the investment? What are potential earnings of the skills learned? How can you develop your skills?</dc:title>
  <dc:creator>Remco Spreeuwers</dc:creator>
  <cp:lastModifiedBy>Remco Spreeuwers</cp:lastModifiedBy>
  <cp:revision>3</cp:revision>
  <dcterms:created xsi:type="dcterms:W3CDTF">2022-05-25T10:46:17Z</dcterms:created>
  <dcterms:modified xsi:type="dcterms:W3CDTF">2023-03-07T13:51:16Z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0x010100F35CC1ADF105AC4C9CD1DC678731EBDF</vt:lpwstr>
  </property>
  <property fmtid="{D5CDD505-2E9C-101B-9397-08002B2CF9AE}" pid="3" name="MediaServiceImageTags">
    <vt:lpwstr/>
  </property>
</Properties>
</file>