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77" r:id="rId5"/>
    <p:sldId id="256" r:id="rId6"/>
    <p:sldId id="257" r:id="rId7"/>
    <p:sldId id="258" r:id="rId8"/>
    <p:sldId id="259" r:id="rId9"/>
    <p:sldId id="262" r:id="rId10"/>
    <p:sldId id="282" r:id="rId11"/>
    <p:sldId id="266" r:id="rId12"/>
    <p:sldId id="267" r:id="rId13"/>
    <p:sldId id="281" r:id="rId14"/>
    <p:sldId id="270" r:id="rId15"/>
    <p:sldId id="269" r:id="rId16"/>
    <p:sldId id="284" r:id="rId17"/>
    <p:sldId id="285" r:id="rId18"/>
    <p:sldId id="274" r:id="rId19"/>
    <p:sldId id="275" r:id="rId20"/>
    <p:sldId id="260" r:id="rId21"/>
    <p:sldId id="276" r:id="rId22"/>
    <p:sldId id="261" r:id="rId23"/>
    <p:sldId id="283" r:id="rId24"/>
    <p:sldId id="263" r:id="rId25"/>
    <p:sldId id="264" r:id="rId26"/>
    <p:sldId id="265" r:id="rId27"/>
    <p:sldId id="278" r:id="rId28"/>
    <p:sldId id="287" r:id="rId29"/>
    <p:sldId id="280" r:id="rId30"/>
    <p:sldId id="289" r:id="rId31"/>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9858BD-A714-67DF-681F-7A18557107CD}" name="Emmie van den Hoek" initials="EvdH" userId="S::emmie@linquake.nl::748696ef-649c-4cce-b591-5be9d3eea0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43415F-8979-4952-BAAE-892DFA1CFDEB}" v="5" dt="2023-01-12T11:51:27.83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mco Spreeuwers" userId="982ed132-0f93-4f2d-84be-8867489068ca" providerId="ADAL" clId="{C143415F-8979-4952-BAAE-892DFA1CFDEB}"/>
    <pc:docChg chg="custSel delSld modSld">
      <pc:chgData name="Remco Spreeuwers" userId="982ed132-0f93-4f2d-84be-8867489068ca" providerId="ADAL" clId="{C143415F-8979-4952-BAAE-892DFA1CFDEB}" dt="2023-01-12T11:52:52.857" v="236" actId="1076"/>
      <pc:docMkLst>
        <pc:docMk/>
      </pc:docMkLst>
      <pc:sldChg chg="delSp mod">
        <pc:chgData name="Remco Spreeuwers" userId="982ed132-0f93-4f2d-84be-8867489068ca" providerId="ADAL" clId="{C143415F-8979-4952-BAAE-892DFA1CFDEB}" dt="2023-01-12T11:47:36.830" v="9" actId="478"/>
        <pc:sldMkLst>
          <pc:docMk/>
          <pc:sldMk cId="718858453" sldId="259"/>
        </pc:sldMkLst>
        <pc:picChg chg="del">
          <ac:chgData name="Remco Spreeuwers" userId="982ed132-0f93-4f2d-84be-8867489068ca" providerId="ADAL" clId="{C143415F-8979-4952-BAAE-892DFA1CFDEB}" dt="2023-01-12T11:47:35.858" v="8" actId="478"/>
          <ac:picMkLst>
            <pc:docMk/>
            <pc:sldMk cId="718858453" sldId="259"/>
            <ac:picMk id="6" creationId="{9BC61073-BEB1-39F4-9C77-381BA51FE88A}"/>
          </ac:picMkLst>
        </pc:picChg>
        <pc:picChg chg="del">
          <ac:chgData name="Remco Spreeuwers" userId="982ed132-0f93-4f2d-84be-8867489068ca" providerId="ADAL" clId="{C143415F-8979-4952-BAAE-892DFA1CFDEB}" dt="2023-01-12T11:47:36.830" v="9" actId="478"/>
          <ac:picMkLst>
            <pc:docMk/>
            <pc:sldMk cId="718858453" sldId="259"/>
            <ac:picMk id="7" creationId="{556594D1-29F0-908F-D06D-A22BD73373FC}"/>
          </ac:picMkLst>
        </pc:picChg>
      </pc:sldChg>
      <pc:sldChg chg="modSp mod">
        <pc:chgData name="Remco Spreeuwers" userId="982ed132-0f93-4f2d-84be-8867489068ca" providerId="ADAL" clId="{C143415F-8979-4952-BAAE-892DFA1CFDEB}" dt="2023-01-12T11:47:49.825" v="25" actId="20577"/>
        <pc:sldMkLst>
          <pc:docMk/>
          <pc:sldMk cId="1158040903" sldId="262"/>
        </pc:sldMkLst>
        <pc:spChg chg="mod">
          <ac:chgData name="Remco Spreeuwers" userId="982ed132-0f93-4f2d-84be-8867489068ca" providerId="ADAL" clId="{C143415F-8979-4952-BAAE-892DFA1CFDEB}" dt="2023-01-12T11:47:49.825" v="25" actId="20577"/>
          <ac:spMkLst>
            <pc:docMk/>
            <pc:sldMk cId="1158040903" sldId="262"/>
            <ac:spMk id="2" creationId="{F92D49FC-36C5-4208-9DB1-1160C6A87114}"/>
          </ac:spMkLst>
        </pc:spChg>
      </pc:sldChg>
      <pc:sldChg chg="modSp mod">
        <pc:chgData name="Remco Spreeuwers" userId="982ed132-0f93-4f2d-84be-8867489068ca" providerId="ADAL" clId="{C143415F-8979-4952-BAAE-892DFA1CFDEB}" dt="2023-01-12T11:48:11.992" v="41"/>
        <pc:sldMkLst>
          <pc:docMk/>
          <pc:sldMk cId="661676737" sldId="266"/>
        </pc:sldMkLst>
        <pc:graphicFrameChg chg="mod">
          <ac:chgData name="Remco Spreeuwers" userId="982ed132-0f93-4f2d-84be-8867489068ca" providerId="ADAL" clId="{C143415F-8979-4952-BAAE-892DFA1CFDEB}" dt="2023-01-12T11:48:11.992" v="41"/>
          <ac:graphicFrameMkLst>
            <pc:docMk/>
            <pc:sldMk cId="661676737" sldId="266"/>
            <ac:graphicFrameMk id="3" creationId="{828F55BD-32A1-4861-B975-3E3B7354117B}"/>
          </ac:graphicFrameMkLst>
        </pc:graphicFrameChg>
        <pc:graphicFrameChg chg="modGraphic">
          <ac:chgData name="Remco Spreeuwers" userId="982ed132-0f93-4f2d-84be-8867489068ca" providerId="ADAL" clId="{C143415F-8979-4952-BAAE-892DFA1CFDEB}" dt="2023-01-12T11:48:05.150" v="40" actId="20577"/>
          <ac:graphicFrameMkLst>
            <pc:docMk/>
            <pc:sldMk cId="661676737" sldId="266"/>
            <ac:graphicFrameMk id="6" creationId="{D6BED739-B3FD-43A2-B0C2-E09715593504}"/>
          </ac:graphicFrameMkLst>
        </pc:graphicFrameChg>
      </pc:sldChg>
      <pc:sldChg chg="modSp mod">
        <pc:chgData name="Remco Spreeuwers" userId="982ed132-0f93-4f2d-84be-8867489068ca" providerId="ADAL" clId="{C143415F-8979-4952-BAAE-892DFA1CFDEB}" dt="2023-01-12T11:48:28.191" v="47" actId="20577"/>
        <pc:sldMkLst>
          <pc:docMk/>
          <pc:sldMk cId="2477639980" sldId="267"/>
        </pc:sldMkLst>
        <pc:graphicFrameChg chg="modGraphic">
          <ac:chgData name="Remco Spreeuwers" userId="982ed132-0f93-4f2d-84be-8867489068ca" providerId="ADAL" clId="{C143415F-8979-4952-BAAE-892DFA1CFDEB}" dt="2023-01-12T11:48:23.892" v="43" actId="20577"/>
          <ac:graphicFrameMkLst>
            <pc:docMk/>
            <pc:sldMk cId="2477639980" sldId="267"/>
            <ac:graphicFrameMk id="10" creationId="{5635FBA3-76B3-AAAF-DC96-0D9A3FC42E9C}"/>
          </ac:graphicFrameMkLst>
        </pc:graphicFrameChg>
        <pc:graphicFrameChg chg="modGraphic">
          <ac:chgData name="Remco Spreeuwers" userId="982ed132-0f93-4f2d-84be-8867489068ca" providerId="ADAL" clId="{C143415F-8979-4952-BAAE-892DFA1CFDEB}" dt="2023-01-12T11:48:28.191" v="47" actId="20577"/>
          <ac:graphicFrameMkLst>
            <pc:docMk/>
            <pc:sldMk cId="2477639980" sldId="267"/>
            <ac:graphicFrameMk id="11" creationId="{ADEC6C13-8BBB-1F04-4161-4B6B42DCA1F9}"/>
          </ac:graphicFrameMkLst>
        </pc:graphicFrameChg>
      </pc:sldChg>
      <pc:sldChg chg="addSp modSp mod">
        <pc:chgData name="Remco Spreeuwers" userId="982ed132-0f93-4f2d-84be-8867489068ca" providerId="ADAL" clId="{C143415F-8979-4952-BAAE-892DFA1CFDEB}" dt="2023-01-12T11:52:52.857" v="236" actId="1076"/>
        <pc:sldMkLst>
          <pc:docMk/>
          <pc:sldMk cId="3053645417" sldId="270"/>
        </pc:sldMkLst>
        <pc:spChg chg="mod">
          <ac:chgData name="Remco Spreeuwers" userId="982ed132-0f93-4f2d-84be-8867489068ca" providerId="ADAL" clId="{C143415F-8979-4952-BAAE-892DFA1CFDEB}" dt="2023-01-12T11:49:02.187" v="61" actId="20577"/>
          <ac:spMkLst>
            <pc:docMk/>
            <pc:sldMk cId="3053645417" sldId="270"/>
            <ac:spMk id="5" creationId="{5D519737-4CE1-2A07-9852-90F30739D130}"/>
          </ac:spMkLst>
        </pc:spChg>
        <pc:spChg chg="add mod">
          <ac:chgData name="Remco Spreeuwers" userId="982ed132-0f93-4f2d-84be-8867489068ca" providerId="ADAL" clId="{C143415F-8979-4952-BAAE-892DFA1CFDEB}" dt="2023-01-12T11:52:52.857" v="236" actId="1076"/>
          <ac:spMkLst>
            <pc:docMk/>
            <pc:sldMk cId="3053645417" sldId="270"/>
            <ac:spMk id="6" creationId="{431E38FF-D74B-2CF9-B834-FFD84F82A4B1}"/>
          </ac:spMkLst>
        </pc:spChg>
      </pc:sldChg>
      <pc:sldChg chg="modSp mod">
        <pc:chgData name="Remco Spreeuwers" userId="982ed132-0f93-4f2d-84be-8867489068ca" providerId="ADAL" clId="{C143415F-8979-4952-BAAE-892DFA1CFDEB}" dt="2023-01-12T11:49:44.599" v="67" actId="1076"/>
        <pc:sldMkLst>
          <pc:docMk/>
          <pc:sldMk cId="798340524" sldId="274"/>
        </pc:sldMkLst>
        <pc:spChg chg="mod">
          <ac:chgData name="Remco Spreeuwers" userId="982ed132-0f93-4f2d-84be-8867489068ca" providerId="ADAL" clId="{C143415F-8979-4952-BAAE-892DFA1CFDEB}" dt="2023-01-12T11:49:41.847" v="66" actId="1076"/>
          <ac:spMkLst>
            <pc:docMk/>
            <pc:sldMk cId="798340524" sldId="274"/>
            <ac:spMk id="4" creationId="{89711DE6-D83E-4369-A45C-17F91D303326}"/>
          </ac:spMkLst>
        </pc:spChg>
        <pc:spChg chg="mod">
          <ac:chgData name="Remco Spreeuwers" userId="982ed132-0f93-4f2d-84be-8867489068ca" providerId="ADAL" clId="{C143415F-8979-4952-BAAE-892DFA1CFDEB}" dt="2023-01-12T11:49:44.599" v="67" actId="1076"/>
          <ac:spMkLst>
            <pc:docMk/>
            <pc:sldMk cId="798340524" sldId="274"/>
            <ac:spMk id="6" creationId="{73ABCF54-4E8D-E6BF-8DD5-B30D2784768D}"/>
          </ac:spMkLst>
        </pc:spChg>
      </pc:sldChg>
      <pc:sldChg chg="modSp mod">
        <pc:chgData name="Remco Spreeuwers" userId="982ed132-0f93-4f2d-84be-8867489068ca" providerId="ADAL" clId="{C143415F-8979-4952-BAAE-892DFA1CFDEB}" dt="2023-01-12T11:49:49.570" v="69" actId="27636"/>
        <pc:sldMkLst>
          <pc:docMk/>
          <pc:sldMk cId="982431067" sldId="275"/>
        </pc:sldMkLst>
        <pc:spChg chg="mod">
          <ac:chgData name="Remco Spreeuwers" userId="982ed132-0f93-4f2d-84be-8867489068ca" providerId="ADAL" clId="{C143415F-8979-4952-BAAE-892DFA1CFDEB}" dt="2023-01-12T11:49:49.570" v="69" actId="27636"/>
          <ac:spMkLst>
            <pc:docMk/>
            <pc:sldMk cId="982431067" sldId="275"/>
            <ac:spMk id="4" creationId="{89711DE6-D83E-4369-A45C-17F91D303326}"/>
          </ac:spMkLst>
        </pc:spChg>
      </pc:sldChg>
      <pc:sldChg chg="delSp modSp mod">
        <pc:chgData name="Remco Spreeuwers" userId="982ed132-0f93-4f2d-84be-8867489068ca" providerId="ADAL" clId="{C143415F-8979-4952-BAAE-892DFA1CFDEB}" dt="2023-01-12T11:47:26.936" v="7" actId="1076"/>
        <pc:sldMkLst>
          <pc:docMk/>
          <pc:sldMk cId="487387740" sldId="277"/>
        </pc:sldMkLst>
        <pc:picChg chg="mod">
          <ac:chgData name="Remco Spreeuwers" userId="982ed132-0f93-4f2d-84be-8867489068ca" providerId="ADAL" clId="{C143415F-8979-4952-BAAE-892DFA1CFDEB}" dt="2023-01-12T11:47:26.936" v="7" actId="1076"/>
          <ac:picMkLst>
            <pc:docMk/>
            <pc:sldMk cId="487387740" sldId="277"/>
            <ac:picMk id="4" creationId="{DCDDE803-0E5E-4042-8AC1-1B076E086AD3}"/>
          </ac:picMkLst>
        </pc:picChg>
        <pc:picChg chg="del">
          <ac:chgData name="Remco Spreeuwers" userId="982ed132-0f93-4f2d-84be-8867489068ca" providerId="ADAL" clId="{C143415F-8979-4952-BAAE-892DFA1CFDEB}" dt="2023-01-12T11:47:20.685" v="0" actId="478"/>
          <ac:picMkLst>
            <pc:docMk/>
            <pc:sldMk cId="487387740" sldId="277"/>
            <ac:picMk id="6" creationId="{639FC56A-DEBA-0A65-4441-13DA744C1445}"/>
          </ac:picMkLst>
        </pc:picChg>
        <pc:picChg chg="del">
          <ac:chgData name="Remco Spreeuwers" userId="982ed132-0f93-4f2d-84be-8867489068ca" providerId="ADAL" clId="{C143415F-8979-4952-BAAE-892DFA1CFDEB}" dt="2023-01-12T11:47:21.458" v="1" actId="478"/>
          <ac:picMkLst>
            <pc:docMk/>
            <pc:sldMk cId="487387740" sldId="277"/>
            <ac:picMk id="1026" creationId="{033B930E-1240-2814-B82E-4C0628CA063A}"/>
          </ac:picMkLst>
        </pc:picChg>
      </pc:sldChg>
      <pc:sldChg chg="addSp delSp modSp mod">
        <pc:chgData name="Remco Spreeuwers" userId="982ed132-0f93-4f2d-84be-8867489068ca" providerId="ADAL" clId="{C143415F-8979-4952-BAAE-892DFA1CFDEB}" dt="2023-01-12T11:51:02.126" v="126" actId="1076"/>
        <pc:sldMkLst>
          <pc:docMk/>
          <pc:sldMk cId="897124300" sldId="280"/>
        </pc:sldMkLst>
        <pc:spChg chg="add mod">
          <ac:chgData name="Remco Spreeuwers" userId="982ed132-0f93-4f2d-84be-8867489068ca" providerId="ADAL" clId="{C143415F-8979-4952-BAAE-892DFA1CFDEB}" dt="2023-01-12T11:50:43.875" v="79" actId="20577"/>
          <ac:spMkLst>
            <pc:docMk/>
            <pc:sldMk cId="897124300" sldId="280"/>
            <ac:spMk id="3" creationId="{3929C5F9-218E-FF08-FDB3-BF65DDAEF04D}"/>
          </ac:spMkLst>
        </pc:spChg>
        <pc:spChg chg="add mod">
          <ac:chgData name="Remco Spreeuwers" userId="982ed132-0f93-4f2d-84be-8867489068ca" providerId="ADAL" clId="{C143415F-8979-4952-BAAE-892DFA1CFDEB}" dt="2023-01-12T11:51:02.126" v="126" actId="1076"/>
          <ac:spMkLst>
            <pc:docMk/>
            <pc:sldMk cId="897124300" sldId="280"/>
            <ac:spMk id="4" creationId="{00767ACA-9759-89F1-ACB1-9A2A3379CD2F}"/>
          </ac:spMkLst>
        </pc:spChg>
        <pc:spChg chg="del">
          <ac:chgData name="Remco Spreeuwers" userId="982ed132-0f93-4f2d-84be-8867489068ca" providerId="ADAL" clId="{C143415F-8979-4952-BAAE-892DFA1CFDEB}" dt="2023-01-12T11:50:26.038" v="71" actId="478"/>
          <ac:spMkLst>
            <pc:docMk/>
            <pc:sldMk cId="897124300" sldId="280"/>
            <ac:spMk id="6" creationId="{2E757055-0477-4236-98A1-CEB3112858FE}"/>
          </ac:spMkLst>
        </pc:spChg>
        <pc:spChg chg="del">
          <ac:chgData name="Remco Spreeuwers" userId="982ed132-0f93-4f2d-84be-8867489068ca" providerId="ADAL" clId="{C143415F-8979-4952-BAAE-892DFA1CFDEB}" dt="2023-01-12T11:50:27.697" v="72" actId="478"/>
          <ac:spMkLst>
            <pc:docMk/>
            <pc:sldMk cId="897124300" sldId="280"/>
            <ac:spMk id="7" creationId="{FBC5FDFB-A701-4C6B-977E-96F08C1FF10D}"/>
          </ac:spMkLst>
        </pc:spChg>
      </pc:sldChg>
      <pc:sldChg chg="modSp mod">
        <pc:chgData name="Remco Spreeuwers" userId="982ed132-0f93-4f2d-84be-8867489068ca" providerId="ADAL" clId="{C143415F-8979-4952-BAAE-892DFA1CFDEB}" dt="2023-01-12T11:49:33.433" v="65" actId="1035"/>
        <pc:sldMkLst>
          <pc:docMk/>
          <pc:sldMk cId="3945752245" sldId="285"/>
        </pc:sldMkLst>
        <pc:spChg chg="mod">
          <ac:chgData name="Remco Spreeuwers" userId="982ed132-0f93-4f2d-84be-8867489068ca" providerId="ADAL" clId="{C143415F-8979-4952-BAAE-892DFA1CFDEB}" dt="2023-01-12T11:49:33.433" v="65" actId="1035"/>
          <ac:spMkLst>
            <pc:docMk/>
            <pc:sldMk cId="3945752245" sldId="285"/>
            <ac:spMk id="5" creationId="{628FF14A-71FE-3B36-FF08-2690B1A1F82C}"/>
          </ac:spMkLst>
        </pc:spChg>
      </pc:sldChg>
      <pc:sldChg chg="del">
        <pc:chgData name="Remco Spreeuwers" userId="982ed132-0f93-4f2d-84be-8867489068ca" providerId="ADAL" clId="{C143415F-8979-4952-BAAE-892DFA1CFDEB}" dt="2023-01-12T11:50:15.004" v="70" actId="47"/>
        <pc:sldMkLst>
          <pc:docMk/>
          <pc:sldMk cId="588937175"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41E17ADD-0E9A-4C1D-8857-032C0166E418}" type="datetimeFigureOut">
              <a:rPr lang="en-US" smtClean="0"/>
              <a:t>1/12/2023</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DEFE47DB-9483-495E-9EEF-712559ADFB7A}" type="slidenum">
              <a:rPr lang="en-US" smtClean="0"/>
              <a:t>‹nr.›</a:t>
            </a:fld>
            <a:endParaRPr lang="en-US"/>
          </a:p>
        </p:txBody>
      </p:sp>
    </p:spTree>
    <p:extLst>
      <p:ext uri="{BB962C8B-B14F-4D97-AF65-F5344CB8AC3E}">
        <p14:creationId xmlns:p14="http://schemas.microsoft.com/office/powerpoint/2010/main" val="304629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E47DB-9483-495E-9EEF-712559ADFB7A}" type="slidenum">
              <a:rPr lang="en-US" smtClean="0"/>
              <a:t>1</a:t>
            </a:fld>
            <a:endParaRPr lang="en-US"/>
          </a:p>
        </p:txBody>
      </p:sp>
    </p:spTree>
    <p:extLst>
      <p:ext uri="{BB962C8B-B14F-4D97-AF65-F5344CB8AC3E}">
        <p14:creationId xmlns:p14="http://schemas.microsoft.com/office/powerpoint/2010/main" val="2986937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14</a:t>
            </a:fld>
            <a:endParaRPr lang="en-US"/>
          </a:p>
        </p:txBody>
      </p:sp>
    </p:spTree>
    <p:extLst>
      <p:ext uri="{BB962C8B-B14F-4D97-AF65-F5344CB8AC3E}">
        <p14:creationId xmlns:p14="http://schemas.microsoft.com/office/powerpoint/2010/main" val="863221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15</a:t>
            </a:fld>
            <a:endParaRPr lang="en-US"/>
          </a:p>
        </p:txBody>
      </p:sp>
    </p:spTree>
    <p:extLst>
      <p:ext uri="{BB962C8B-B14F-4D97-AF65-F5344CB8AC3E}">
        <p14:creationId xmlns:p14="http://schemas.microsoft.com/office/powerpoint/2010/main" val="431826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16</a:t>
            </a:fld>
            <a:endParaRPr lang="en-US"/>
          </a:p>
        </p:txBody>
      </p:sp>
    </p:spTree>
    <p:extLst>
      <p:ext uri="{BB962C8B-B14F-4D97-AF65-F5344CB8AC3E}">
        <p14:creationId xmlns:p14="http://schemas.microsoft.com/office/powerpoint/2010/main" val="693613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17</a:t>
            </a:fld>
            <a:endParaRPr lang="en-US"/>
          </a:p>
        </p:txBody>
      </p:sp>
    </p:spTree>
    <p:extLst>
      <p:ext uri="{BB962C8B-B14F-4D97-AF65-F5344CB8AC3E}">
        <p14:creationId xmlns:p14="http://schemas.microsoft.com/office/powerpoint/2010/main" val="4116174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18</a:t>
            </a:fld>
            <a:endParaRPr lang="en-US"/>
          </a:p>
        </p:txBody>
      </p:sp>
    </p:spTree>
    <p:extLst>
      <p:ext uri="{BB962C8B-B14F-4D97-AF65-F5344CB8AC3E}">
        <p14:creationId xmlns:p14="http://schemas.microsoft.com/office/powerpoint/2010/main" val="3423226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E47DB-9483-495E-9EEF-712559ADFB7A}" type="slidenum">
              <a:rPr lang="en-US" smtClean="0"/>
              <a:t>20</a:t>
            </a:fld>
            <a:endParaRPr lang="en-US"/>
          </a:p>
        </p:txBody>
      </p:sp>
    </p:spTree>
    <p:extLst>
      <p:ext uri="{BB962C8B-B14F-4D97-AF65-F5344CB8AC3E}">
        <p14:creationId xmlns:p14="http://schemas.microsoft.com/office/powerpoint/2010/main" val="1669790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21</a:t>
            </a:fld>
            <a:endParaRPr lang="en-US"/>
          </a:p>
        </p:txBody>
      </p:sp>
    </p:spTree>
    <p:extLst>
      <p:ext uri="{BB962C8B-B14F-4D97-AF65-F5344CB8AC3E}">
        <p14:creationId xmlns:p14="http://schemas.microsoft.com/office/powerpoint/2010/main" val="3236808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22</a:t>
            </a:fld>
            <a:endParaRPr lang="en-US"/>
          </a:p>
        </p:txBody>
      </p:sp>
    </p:spTree>
    <p:extLst>
      <p:ext uri="{BB962C8B-B14F-4D97-AF65-F5344CB8AC3E}">
        <p14:creationId xmlns:p14="http://schemas.microsoft.com/office/powerpoint/2010/main" val="3614904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23</a:t>
            </a:fld>
            <a:endParaRPr lang="en-US"/>
          </a:p>
        </p:txBody>
      </p:sp>
    </p:spTree>
    <p:extLst>
      <p:ext uri="{BB962C8B-B14F-4D97-AF65-F5344CB8AC3E}">
        <p14:creationId xmlns:p14="http://schemas.microsoft.com/office/powerpoint/2010/main" val="574504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24</a:t>
            </a:fld>
            <a:endParaRPr lang="en-US"/>
          </a:p>
        </p:txBody>
      </p:sp>
    </p:spTree>
    <p:extLst>
      <p:ext uri="{BB962C8B-B14F-4D97-AF65-F5344CB8AC3E}">
        <p14:creationId xmlns:p14="http://schemas.microsoft.com/office/powerpoint/2010/main" val="2296614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a:t>
            </a:fld>
            <a:endParaRPr lang="en-US"/>
          </a:p>
        </p:txBody>
      </p:sp>
    </p:spTree>
    <p:extLst>
      <p:ext uri="{BB962C8B-B14F-4D97-AF65-F5344CB8AC3E}">
        <p14:creationId xmlns:p14="http://schemas.microsoft.com/office/powerpoint/2010/main" val="4143357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25</a:t>
            </a:fld>
            <a:endParaRPr lang="en-US"/>
          </a:p>
        </p:txBody>
      </p:sp>
    </p:spTree>
    <p:extLst>
      <p:ext uri="{BB962C8B-B14F-4D97-AF65-F5344CB8AC3E}">
        <p14:creationId xmlns:p14="http://schemas.microsoft.com/office/powerpoint/2010/main" val="1400496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26</a:t>
            </a:fld>
            <a:endParaRPr lang="en-US"/>
          </a:p>
        </p:txBody>
      </p:sp>
    </p:spTree>
    <p:extLst>
      <p:ext uri="{BB962C8B-B14F-4D97-AF65-F5344CB8AC3E}">
        <p14:creationId xmlns:p14="http://schemas.microsoft.com/office/powerpoint/2010/main" val="2080868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27</a:t>
            </a:fld>
            <a:endParaRPr lang="en-US"/>
          </a:p>
        </p:txBody>
      </p:sp>
    </p:spTree>
    <p:extLst>
      <p:ext uri="{BB962C8B-B14F-4D97-AF65-F5344CB8AC3E}">
        <p14:creationId xmlns:p14="http://schemas.microsoft.com/office/powerpoint/2010/main" val="2176385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3</a:t>
            </a:fld>
            <a:endParaRPr lang="en-US"/>
          </a:p>
        </p:txBody>
      </p:sp>
    </p:spTree>
    <p:extLst>
      <p:ext uri="{BB962C8B-B14F-4D97-AF65-F5344CB8AC3E}">
        <p14:creationId xmlns:p14="http://schemas.microsoft.com/office/powerpoint/2010/main" val="92511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4</a:t>
            </a:fld>
            <a:endParaRPr lang="en-US"/>
          </a:p>
        </p:txBody>
      </p:sp>
    </p:spTree>
    <p:extLst>
      <p:ext uri="{BB962C8B-B14F-4D97-AF65-F5344CB8AC3E}">
        <p14:creationId xmlns:p14="http://schemas.microsoft.com/office/powerpoint/2010/main" val="2633835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5</a:t>
            </a:fld>
            <a:endParaRPr lang="en-US"/>
          </a:p>
        </p:txBody>
      </p:sp>
    </p:spTree>
    <p:extLst>
      <p:ext uri="{BB962C8B-B14F-4D97-AF65-F5344CB8AC3E}">
        <p14:creationId xmlns:p14="http://schemas.microsoft.com/office/powerpoint/2010/main" val="866583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6</a:t>
            </a:fld>
            <a:endParaRPr lang="en-US"/>
          </a:p>
        </p:txBody>
      </p:sp>
    </p:spTree>
    <p:extLst>
      <p:ext uri="{BB962C8B-B14F-4D97-AF65-F5344CB8AC3E}">
        <p14:creationId xmlns:p14="http://schemas.microsoft.com/office/powerpoint/2010/main" val="2196817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8</a:t>
            </a:fld>
            <a:endParaRPr lang="en-US"/>
          </a:p>
        </p:txBody>
      </p:sp>
    </p:spTree>
    <p:extLst>
      <p:ext uri="{BB962C8B-B14F-4D97-AF65-F5344CB8AC3E}">
        <p14:creationId xmlns:p14="http://schemas.microsoft.com/office/powerpoint/2010/main" val="3808347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noProof="0">
              <a:latin typeface="Roboto slab"/>
            </a:endParaRPr>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9</a:t>
            </a:fld>
            <a:endParaRPr lang="en-US"/>
          </a:p>
        </p:txBody>
      </p:sp>
    </p:spTree>
    <p:extLst>
      <p:ext uri="{BB962C8B-B14F-4D97-AF65-F5344CB8AC3E}">
        <p14:creationId xmlns:p14="http://schemas.microsoft.com/office/powerpoint/2010/main" val="3732110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EFE47DB-9483-495E-9EEF-712559ADFB7A}" type="slidenum">
              <a:rPr lang="en-US" smtClean="0"/>
              <a:t>13</a:t>
            </a:fld>
            <a:endParaRPr lang="en-US"/>
          </a:p>
        </p:txBody>
      </p:sp>
    </p:spTree>
    <p:extLst>
      <p:ext uri="{BB962C8B-B14F-4D97-AF65-F5344CB8AC3E}">
        <p14:creationId xmlns:p14="http://schemas.microsoft.com/office/powerpoint/2010/main" val="2275508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3DDCAA-7C2A-4AB1-8752-323964C43FC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38FBB437-C867-4407-8BA6-B9CCE8DEED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9C684359-9BF7-4FD7-8A53-02AB1997C8D2}"/>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5" name="Tijdelijke aanduiding voor voettekst 4">
            <a:extLst>
              <a:ext uri="{FF2B5EF4-FFF2-40B4-BE49-F238E27FC236}">
                <a16:creationId xmlns:a16="http://schemas.microsoft.com/office/drawing/2014/main" id="{10A08359-1740-4241-8C14-F0034E9769A0}"/>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74A0F9E7-F4B5-4EA0-82F4-1E614DAC34FC}"/>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1158627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E099B6-889C-4EE2-BA61-039B86695B8A}"/>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59CC6C96-2DC3-46EF-B17D-0BF469823FE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650CD174-9164-41E3-BDAE-7CCAB1B4E713}"/>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5" name="Tijdelijke aanduiding voor voettekst 4">
            <a:extLst>
              <a:ext uri="{FF2B5EF4-FFF2-40B4-BE49-F238E27FC236}">
                <a16:creationId xmlns:a16="http://schemas.microsoft.com/office/drawing/2014/main" id="{1679DDED-D295-4962-9EFE-47636AFB17C3}"/>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B859C836-FAE5-4D55-B8AF-61FBD91252B1}"/>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314276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13E2CCD-1F1F-4288-8FC2-4DC2C488D376}"/>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5A30D050-F672-43F9-BFB7-0C715BDD6BD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FF179A89-BE61-4793-B399-91441B835761}"/>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5" name="Tijdelijke aanduiding voor voettekst 4">
            <a:extLst>
              <a:ext uri="{FF2B5EF4-FFF2-40B4-BE49-F238E27FC236}">
                <a16:creationId xmlns:a16="http://schemas.microsoft.com/office/drawing/2014/main" id="{E0CB9F13-E7C8-4EC5-A3F2-CAB6E1DD17DE}"/>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DF8DC094-D961-4E08-8427-082A42C38DC8}"/>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83433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9D352B-09AC-4E62-B2D5-759A99F49703}"/>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8F21EF2B-0995-4BA2-BE74-25AD3216D3E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6736A4B0-6152-4CBC-A8C4-118A7E365986}"/>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5" name="Tijdelijke aanduiding voor voettekst 4">
            <a:extLst>
              <a:ext uri="{FF2B5EF4-FFF2-40B4-BE49-F238E27FC236}">
                <a16:creationId xmlns:a16="http://schemas.microsoft.com/office/drawing/2014/main" id="{149CF89A-B330-4026-9C1D-9F6E9E68A9CD}"/>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2440FAA1-162F-4D71-A5FF-57422F452041}"/>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2383368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0B1387-FD53-4F02-9C98-9E81A1FB084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4061C0A1-D26E-406E-BCF2-623E9BF14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0ED6884-4F7A-47CD-A9E4-2E7D47303E76}"/>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5" name="Tijdelijke aanduiding voor voettekst 4">
            <a:extLst>
              <a:ext uri="{FF2B5EF4-FFF2-40B4-BE49-F238E27FC236}">
                <a16:creationId xmlns:a16="http://schemas.microsoft.com/office/drawing/2014/main" id="{7687583A-6A41-4188-9357-24E98A6398C9}"/>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8A65DAC5-60AB-47A5-8CC8-EAD7E82783C7}"/>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51978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F0A937-B5F6-47AA-8696-8A909EB44DAA}"/>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F3358DD9-4D28-457C-BE7D-991EA316604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8613037F-29CE-4796-A28E-721AB6F2973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5B9169FA-E3D0-458C-85E6-C68A33A9618A}"/>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6" name="Tijdelijke aanduiding voor voettekst 5">
            <a:extLst>
              <a:ext uri="{FF2B5EF4-FFF2-40B4-BE49-F238E27FC236}">
                <a16:creationId xmlns:a16="http://schemas.microsoft.com/office/drawing/2014/main" id="{A1D31369-ACF6-4CDB-B53F-51DA398726CE}"/>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E08AC175-ED82-489A-8D38-7259F963FFD2}"/>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2062148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9679F0-5A34-4146-B3AE-E68B0E623DB8}"/>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A34CEBE9-45BD-425C-9FE1-FE780E65AC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0F136B3-3E3B-4744-A8AC-863ED05FCE4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A21467F3-34C2-4D8E-BD8B-FE29EDD6C3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2CA88D3-7F94-4291-8C4B-EED1130B572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F6F027AA-C46A-4C10-97FE-60C562EDC8E3}"/>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8" name="Tijdelijke aanduiding voor voettekst 7">
            <a:extLst>
              <a:ext uri="{FF2B5EF4-FFF2-40B4-BE49-F238E27FC236}">
                <a16:creationId xmlns:a16="http://schemas.microsoft.com/office/drawing/2014/main" id="{BA69447F-DC7B-4191-9CC8-586A33F0304B}"/>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882E449E-5069-4A8C-9897-5FB766A90000}"/>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89489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278BAB-58BC-4308-B13E-AAC02888E76E}"/>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729C8A18-53B7-466E-A7BF-2D1DDB10F4C3}"/>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4" name="Tijdelijke aanduiding voor voettekst 3">
            <a:extLst>
              <a:ext uri="{FF2B5EF4-FFF2-40B4-BE49-F238E27FC236}">
                <a16:creationId xmlns:a16="http://schemas.microsoft.com/office/drawing/2014/main" id="{C725692A-6108-4B23-A8CD-7F2F3F055AC2}"/>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58969611-BC44-4E5C-ABC8-D7A1209FC5B4}"/>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2704744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D30275C-2D58-4186-8BB6-6B4386B2C74C}"/>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3" name="Tijdelijke aanduiding voor voettekst 2">
            <a:extLst>
              <a:ext uri="{FF2B5EF4-FFF2-40B4-BE49-F238E27FC236}">
                <a16:creationId xmlns:a16="http://schemas.microsoft.com/office/drawing/2014/main" id="{61F0C681-3A2A-4107-9E89-24A664631C97}"/>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A8DC0F9A-98A2-4D6D-A968-249DAE0DC284}"/>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3762264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D8BC68-1C38-44CD-9700-6B99B7DD8E7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F75B517C-60BD-47AA-90C9-BF0553191C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BF5A2A8F-1A6B-48A6-A776-9A104394C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7A578E9-185F-4AA4-8B4C-A63ED8BDA68D}"/>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6" name="Tijdelijke aanduiding voor voettekst 5">
            <a:extLst>
              <a:ext uri="{FF2B5EF4-FFF2-40B4-BE49-F238E27FC236}">
                <a16:creationId xmlns:a16="http://schemas.microsoft.com/office/drawing/2014/main" id="{CBF455EC-BEA9-43C4-9A4E-0D9A2274B82E}"/>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09AFDDDE-CE6F-4D93-ABD4-AC0702EE91BE}"/>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1006474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AF28F-A2EC-4861-B5E3-E8D5EDE37FF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50CC9961-0E90-44E6-88C4-366A3954BC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869BCEF0-5223-443A-BF03-65F4D9BC2F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B18DBCC-9C45-4F34-9A0A-E9FA23417FE8}"/>
              </a:ext>
            </a:extLst>
          </p:cNvPr>
          <p:cNvSpPr>
            <a:spLocks noGrp="1"/>
          </p:cNvSpPr>
          <p:nvPr>
            <p:ph type="dt" sz="half" idx="10"/>
          </p:nvPr>
        </p:nvSpPr>
        <p:spPr/>
        <p:txBody>
          <a:bodyPr/>
          <a:lstStyle/>
          <a:p>
            <a:fld id="{D5ADC1DA-0AA4-46BF-95C1-F27D182AC73A}" type="datetimeFigureOut">
              <a:rPr lang="en-GB" smtClean="0"/>
              <a:t>12/01/2023</a:t>
            </a:fld>
            <a:endParaRPr lang="en-GB"/>
          </a:p>
        </p:txBody>
      </p:sp>
      <p:sp>
        <p:nvSpPr>
          <p:cNvPr id="6" name="Tijdelijke aanduiding voor voettekst 5">
            <a:extLst>
              <a:ext uri="{FF2B5EF4-FFF2-40B4-BE49-F238E27FC236}">
                <a16:creationId xmlns:a16="http://schemas.microsoft.com/office/drawing/2014/main" id="{F98F5090-8860-40BD-980E-9E115ADA0C65}"/>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C1417746-25BD-4183-93AA-7BA686CB7E8A}"/>
              </a:ext>
            </a:extLst>
          </p:cNvPr>
          <p:cNvSpPr>
            <a:spLocks noGrp="1"/>
          </p:cNvSpPr>
          <p:nvPr>
            <p:ph type="sldNum" sz="quarter" idx="12"/>
          </p:nvPr>
        </p:nvSpPr>
        <p:spPr/>
        <p:txBody>
          <a:bodyPr/>
          <a:lstStyle/>
          <a:p>
            <a:fld id="{D44221C8-53FA-4198-8F3D-E24EF0A3AFB5}" type="slidenum">
              <a:rPr lang="en-GB" smtClean="0"/>
              <a:t>‹nr.›</a:t>
            </a:fld>
            <a:endParaRPr lang="en-GB"/>
          </a:p>
        </p:txBody>
      </p:sp>
    </p:spTree>
    <p:extLst>
      <p:ext uri="{BB962C8B-B14F-4D97-AF65-F5344CB8AC3E}">
        <p14:creationId xmlns:p14="http://schemas.microsoft.com/office/powerpoint/2010/main" val="2357432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3E740BB-9574-4A86-8C24-07A3B94CCA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8D51670C-C517-485A-9F51-DDF093635C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3A61B04A-E28C-4111-AD3B-36F55E315F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ADC1DA-0AA4-46BF-95C1-F27D182AC73A}" type="datetimeFigureOut">
              <a:rPr lang="en-GB" smtClean="0"/>
              <a:t>12/01/2023</a:t>
            </a:fld>
            <a:endParaRPr lang="en-GB"/>
          </a:p>
        </p:txBody>
      </p:sp>
      <p:sp>
        <p:nvSpPr>
          <p:cNvPr id="5" name="Tijdelijke aanduiding voor voettekst 4">
            <a:extLst>
              <a:ext uri="{FF2B5EF4-FFF2-40B4-BE49-F238E27FC236}">
                <a16:creationId xmlns:a16="http://schemas.microsoft.com/office/drawing/2014/main" id="{7E57FE4E-8DB5-43CD-A5E0-01DFB8122A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Tijdelijke aanduiding voor dianummer 5">
            <a:extLst>
              <a:ext uri="{FF2B5EF4-FFF2-40B4-BE49-F238E27FC236}">
                <a16:creationId xmlns:a16="http://schemas.microsoft.com/office/drawing/2014/main" id="{77088639-313E-48E0-B12A-52D342943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4221C8-53FA-4198-8F3D-E24EF0A3AFB5}" type="slidenum">
              <a:rPr lang="en-GB" smtClean="0"/>
              <a:t>‹nr.›</a:t>
            </a:fld>
            <a:endParaRPr lang="en-GB"/>
          </a:p>
        </p:txBody>
      </p:sp>
    </p:spTree>
    <p:extLst>
      <p:ext uri="{BB962C8B-B14F-4D97-AF65-F5344CB8AC3E}">
        <p14:creationId xmlns:p14="http://schemas.microsoft.com/office/powerpoint/2010/main" val="4225234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FDC26A-75FA-4392-8955-6F45F4719F95}"/>
              </a:ext>
            </a:extLst>
          </p:cNvPr>
          <p:cNvSpPr/>
          <p:nvPr/>
        </p:nvSpPr>
        <p:spPr>
          <a:xfrm>
            <a:off x="-100013" y="-57150"/>
            <a:ext cx="12408694" cy="7022306"/>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4" descr="A green sign with white text&#10;&#10;Description automatically generated with low confidence">
            <a:extLst>
              <a:ext uri="{FF2B5EF4-FFF2-40B4-BE49-F238E27FC236}">
                <a16:creationId xmlns:a16="http://schemas.microsoft.com/office/drawing/2014/main" id="{822B8DF0-55A7-42CC-A3F0-532120CEFF07}"/>
              </a:ext>
            </a:extLst>
          </p:cNvPr>
          <p:cNvPicPr>
            <a:picLocks noChangeAspect="1"/>
          </p:cNvPicPr>
          <p:nvPr/>
        </p:nvPicPr>
        <p:blipFill rotWithShape="1">
          <a:blip r:embed="rId3">
            <a:extLst>
              <a:ext uri="{28A0092B-C50C-407E-A947-70E740481C1C}">
                <a14:useLocalDpi xmlns:a14="http://schemas.microsoft.com/office/drawing/2010/main" val="0"/>
              </a:ext>
            </a:extLst>
          </a:blip>
          <a:srcRect b="23140"/>
          <a:stretch/>
        </p:blipFill>
        <p:spPr>
          <a:xfrm>
            <a:off x="1725881" y="410973"/>
            <a:ext cx="8994237" cy="2732277"/>
          </a:xfrm>
          <a:prstGeom prst="rect">
            <a:avLst/>
          </a:prstGeom>
        </p:spPr>
      </p:pic>
      <p:pic>
        <p:nvPicPr>
          <p:cNvPr id="4" name="Picture 3" descr="Logo&#10;&#10;Description automatically generated">
            <a:extLst>
              <a:ext uri="{FF2B5EF4-FFF2-40B4-BE49-F238E27FC236}">
                <a16:creationId xmlns:a16="http://schemas.microsoft.com/office/drawing/2014/main" id="{DCDDE803-0E5E-4042-8AC1-1B076E086A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0289" y="6366040"/>
            <a:ext cx="2384380" cy="324276"/>
          </a:xfrm>
          <a:prstGeom prst="rect">
            <a:avLst/>
          </a:prstGeom>
        </p:spPr>
      </p:pic>
      <p:sp>
        <p:nvSpPr>
          <p:cNvPr id="3" name="TextBox 2">
            <a:extLst>
              <a:ext uri="{FF2B5EF4-FFF2-40B4-BE49-F238E27FC236}">
                <a16:creationId xmlns:a16="http://schemas.microsoft.com/office/drawing/2014/main" id="{E2AA2F03-414C-4BE2-A7D9-5247164503B6}"/>
              </a:ext>
            </a:extLst>
          </p:cNvPr>
          <p:cNvSpPr txBox="1"/>
          <p:nvPr/>
        </p:nvSpPr>
        <p:spPr>
          <a:xfrm>
            <a:off x="1530088" y="3908155"/>
            <a:ext cx="9148492" cy="1323439"/>
          </a:xfrm>
          <a:prstGeom prst="rect">
            <a:avLst/>
          </a:prstGeom>
          <a:noFill/>
        </p:spPr>
        <p:txBody>
          <a:bodyPr wrap="square" rtlCol="0">
            <a:spAutoFit/>
          </a:bodyPr>
          <a:lstStyle/>
          <a:p>
            <a:pPr algn="ctr"/>
            <a:r>
              <a:rPr lang="nl-NL" sz="2000"/>
              <a:t>Alles wat je weten moet over onze </a:t>
            </a:r>
          </a:p>
          <a:p>
            <a:pPr algn="ctr"/>
            <a:r>
              <a:rPr lang="nl-NL" sz="2000"/>
              <a:t>mobile </a:t>
            </a:r>
            <a:r>
              <a:rPr lang="nl-NL" sz="2000" err="1"/>
              <a:t>repair</a:t>
            </a:r>
            <a:r>
              <a:rPr lang="nl-NL" sz="2000"/>
              <a:t> courses.</a:t>
            </a:r>
            <a:br>
              <a:rPr lang="en-US" sz="3200"/>
            </a:br>
            <a:r>
              <a:rPr lang="nl-NL" sz="4000" b="1"/>
              <a:t>10 vragen en antwoorden.</a:t>
            </a:r>
            <a:endParaRPr lang="nl-NL" sz="3200" b="1"/>
          </a:p>
        </p:txBody>
      </p:sp>
      <p:sp>
        <p:nvSpPr>
          <p:cNvPr id="2" name="TextBox 1">
            <a:extLst>
              <a:ext uri="{FF2B5EF4-FFF2-40B4-BE49-F238E27FC236}">
                <a16:creationId xmlns:a16="http://schemas.microsoft.com/office/drawing/2014/main" id="{4EF9226D-BD8D-2D34-315E-00450D2DBB51}"/>
              </a:ext>
            </a:extLst>
          </p:cNvPr>
          <p:cNvSpPr txBox="1"/>
          <p:nvPr/>
        </p:nvSpPr>
        <p:spPr>
          <a:xfrm>
            <a:off x="5294545" y="5942292"/>
            <a:ext cx="2320212" cy="261610"/>
          </a:xfrm>
          <a:prstGeom prst="rect">
            <a:avLst/>
          </a:prstGeom>
          <a:noFill/>
        </p:spPr>
        <p:txBody>
          <a:bodyPr wrap="square" rtlCol="0">
            <a:spAutoFit/>
          </a:bodyPr>
          <a:lstStyle/>
          <a:p>
            <a:r>
              <a:rPr lang="en-US" sz="1100">
                <a:solidFill>
                  <a:schemeClr val="bg1">
                    <a:lumMod val="75000"/>
                  </a:schemeClr>
                </a:solidFill>
              </a:rPr>
              <a:t>P o w e r e d   b y </a:t>
            </a:r>
          </a:p>
        </p:txBody>
      </p:sp>
      <p:cxnSp>
        <p:nvCxnSpPr>
          <p:cNvPr id="9" name="Straight Connector 8">
            <a:extLst>
              <a:ext uri="{FF2B5EF4-FFF2-40B4-BE49-F238E27FC236}">
                <a16:creationId xmlns:a16="http://schemas.microsoft.com/office/drawing/2014/main" id="{D51FC853-2192-3984-C150-582649E9BB74}"/>
              </a:ext>
            </a:extLst>
          </p:cNvPr>
          <p:cNvCxnSpPr/>
          <p:nvPr/>
        </p:nvCxnSpPr>
        <p:spPr>
          <a:xfrm>
            <a:off x="3359020" y="5822302"/>
            <a:ext cx="5393094"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738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0DA08-B601-4835-99E9-1CDBF226C0DF}"/>
              </a:ext>
            </a:extLst>
          </p:cNvPr>
          <p:cNvSpPr>
            <a:spLocks noGrp="1"/>
          </p:cNvSpPr>
          <p:nvPr>
            <p:ph type="title"/>
          </p:nvPr>
        </p:nvSpPr>
        <p:spPr/>
        <p:txBody>
          <a:bodyPr/>
          <a:lstStyle/>
          <a:p>
            <a:endParaRPr lang="nl-NL"/>
          </a:p>
        </p:txBody>
      </p:sp>
      <p:pic>
        <p:nvPicPr>
          <p:cNvPr id="5" name="Content Placeholder 4" descr="A whiteboard with writing on it&#10;&#10;Description automatically generated with medium confidence">
            <a:extLst>
              <a:ext uri="{FF2B5EF4-FFF2-40B4-BE49-F238E27FC236}">
                <a16:creationId xmlns:a16="http://schemas.microsoft.com/office/drawing/2014/main" id="{871E8BE6-03EF-4385-8DCE-5C7206D765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64097"/>
          </a:xfrm>
        </p:spPr>
      </p:pic>
      <p:sp>
        <p:nvSpPr>
          <p:cNvPr id="6" name="Oval 5">
            <a:extLst>
              <a:ext uri="{FF2B5EF4-FFF2-40B4-BE49-F238E27FC236}">
                <a16:creationId xmlns:a16="http://schemas.microsoft.com/office/drawing/2014/main" id="{E6AB1CEF-E15A-4040-96CD-22613DAE867B}"/>
              </a:ext>
            </a:extLst>
          </p:cNvPr>
          <p:cNvSpPr/>
          <p:nvPr/>
        </p:nvSpPr>
        <p:spPr>
          <a:xfrm rot="20782226">
            <a:off x="527774" y="3611552"/>
            <a:ext cx="2829117" cy="1739836"/>
          </a:xfrm>
          <a:prstGeom prst="ellipse">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Tijd voor heel veel waardevolle info!</a:t>
            </a:r>
          </a:p>
        </p:txBody>
      </p:sp>
    </p:spTree>
    <p:extLst>
      <p:ext uri="{BB962C8B-B14F-4D97-AF65-F5344CB8AC3E}">
        <p14:creationId xmlns:p14="http://schemas.microsoft.com/office/powerpoint/2010/main" val="185003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23888D-4586-7BE1-DD45-A7387B0A966F}"/>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DE03AC6-9178-4E0E-A61B-C587C6EDC651}"/>
              </a:ext>
            </a:extLst>
          </p:cNvPr>
          <p:cNvSpPr>
            <a:spLocks noGrp="1"/>
          </p:cNvSpPr>
          <p:nvPr>
            <p:ph type="title"/>
          </p:nvPr>
        </p:nvSpPr>
        <p:spPr>
          <a:xfrm>
            <a:off x="1761541" y="321938"/>
            <a:ext cx="10515600" cy="498416"/>
          </a:xfrm>
        </p:spPr>
        <p:txBody>
          <a:bodyPr anchor="t">
            <a:normAutofit/>
          </a:bodyPr>
          <a:lstStyle/>
          <a:p>
            <a:r>
              <a:rPr lang="nl-NL" sz="2000" b="1">
                <a:latin typeface="Roboto slab"/>
              </a:rPr>
              <a:t>Startvoorraad onderdelen</a:t>
            </a:r>
            <a:endParaRPr lang="nl-NL" sz="2000" b="1">
              <a:latin typeface="Roboto slab"/>
              <a:cs typeface="Calibri Light" panose="020F0302020204030204"/>
            </a:endParaRPr>
          </a:p>
        </p:txBody>
      </p:sp>
      <p:graphicFrame>
        <p:nvGraphicFramePr>
          <p:cNvPr id="4" name="Tabel 4">
            <a:extLst>
              <a:ext uri="{FF2B5EF4-FFF2-40B4-BE49-F238E27FC236}">
                <a16:creationId xmlns:a16="http://schemas.microsoft.com/office/drawing/2014/main" id="{E84CD329-2DCD-E183-89F3-581420811356}"/>
              </a:ext>
            </a:extLst>
          </p:cNvPr>
          <p:cNvGraphicFramePr>
            <a:graphicFrameLocks noGrp="1"/>
          </p:cNvGraphicFramePr>
          <p:nvPr>
            <p:ph idx="1"/>
            <p:extLst>
              <p:ext uri="{D42A27DB-BD31-4B8C-83A1-F6EECF244321}">
                <p14:modId xmlns:p14="http://schemas.microsoft.com/office/powerpoint/2010/main" val="3004218312"/>
              </p:ext>
            </p:extLst>
          </p:nvPr>
        </p:nvGraphicFramePr>
        <p:xfrm>
          <a:off x="1919929" y="3100824"/>
          <a:ext cx="4396373" cy="2966720"/>
        </p:xfrm>
        <a:graphic>
          <a:graphicData uri="http://schemas.openxmlformats.org/drawingml/2006/table">
            <a:tbl>
              <a:tblPr firstRow="1" bandRow="1">
                <a:tableStyleId>{7E9639D4-E3E2-4D34-9284-5A2195B3D0D7}</a:tableStyleId>
              </a:tblPr>
              <a:tblGrid>
                <a:gridCol w="2153237">
                  <a:extLst>
                    <a:ext uri="{9D8B030D-6E8A-4147-A177-3AD203B41FA5}">
                      <a16:colId xmlns:a16="http://schemas.microsoft.com/office/drawing/2014/main" val="1466139603"/>
                    </a:ext>
                  </a:extLst>
                </a:gridCol>
                <a:gridCol w="2243136">
                  <a:extLst>
                    <a:ext uri="{9D8B030D-6E8A-4147-A177-3AD203B41FA5}">
                      <a16:colId xmlns:a16="http://schemas.microsoft.com/office/drawing/2014/main" val="3993240639"/>
                    </a:ext>
                  </a:extLst>
                </a:gridCol>
              </a:tblGrid>
              <a:tr h="370840">
                <a:tc>
                  <a:txBody>
                    <a:bodyPr/>
                    <a:lstStyle/>
                    <a:p>
                      <a:r>
                        <a:rPr lang="nl-NL" sz="1200" noProof="0">
                          <a:latin typeface="Roboto slab"/>
                        </a:rPr>
                        <a:t>Onderdelen Samsung</a:t>
                      </a:r>
                    </a:p>
                  </a:txBody>
                  <a:tcPr/>
                </a:tc>
                <a:tc>
                  <a:txBody>
                    <a:bodyPr/>
                    <a:lstStyle/>
                    <a:p>
                      <a:r>
                        <a:rPr lang="nl-NL" sz="1200" noProof="0">
                          <a:latin typeface="Roboto slab"/>
                        </a:rPr>
                        <a:t>Onderdelen For iPhone/iPad</a:t>
                      </a:r>
                    </a:p>
                  </a:txBody>
                  <a:tcPr/>
                </a:tc>
                <a:extLst>
                  <a:ext uri="{0D108BD9-81ED-4DB2-BD59-A6C34878D82A}">
                    <a16:rowId xmlns:a16="http://schemas.microsoft.com/office/drawing/2014/main" val="3909341064"/>
                  </a:ext>
                </a:extLst>
              </a:tr>
              <a:tr h="370840">
                <a:tc>
                  <a:txBody>
                    <a:bodyPr/>
                    <a:lstStyle/>
                    <a:p>
                      <a:r>
                        <a:rPr lang="nl-NL" sz="1200" noProof="0">
                          <a:latin typeface="Roboto slab"/>
                        </a:rPr>
                        <a:t>Display (</a:t>
                      </a:r>
                      <a:r>
                        <a:rPr lang="nl-NL" sz="1200" noProof="0" err="1">
                          <a:latin typeface="Roboto slab"/>
                        </a:rPr>
                        <a:t>refurb</a:t>
                      </a:r>
                      <a:r>
                        <a:rPr lang="nl-NL" sz="1200" noProof="0">
                          <a:latin typeface="Roboto slab"/>
                        </a:rPr>
                        <a:t>)</a:t>
                      </a:r>
                    </a:p>
                  </a:txBody>
                  <a:tcPr/>
                </a:tc>
                <a:tc>
                  <a:txBody>
                    <a:bodyPr/>
                    <a:lstStyle/>
                    <a:p>
                      <a:r>
                        <a:rPr lang="nl-NL" sz="1200" noProof="0">
                          <a:latin typeface="Roboto slab"/>
                        </a:rPr>
                        <a:t>Display</a:t>
                      </a:r>
                    </a:p>
                  </a:txBody>
                  <a:tcPr/>
                </a:tc>
                <a:extLst>
                  <a:ext uri="{0D108BD9-81ED-4DB2-BD59-A6C34878D82A}">
                    <a16:rowId xmlns:a16="http://schemas.microsoft.com/office/drawing/2014/main" val="4118966104"/>
                  </a:ext>
                </a:extLst>
              </a:tr>
              <a:tr h="370840">
                <a:tc>
                  <a:txBody>
                    <a:bodyPr/>
                    <a:lstStyle/>
                    <a:p>
                      <a:r>
                        <a:rPr lang="nl-NL" sz="1200" noProof="0">
                          <a:latin typeface="Roboto slab"/>
                        </a:rPr>
                        <a:t>Batterij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a:latin typeface="Roboto slab"/>
                        </a:rPr>
                        <a:t>Batterij</a:t>
                      </a:r>
                    </a:p>
                  </a:txBody>
                  <a:tcPr/>
                </a:tc>
                <a:extLst>
                  <a:ext uri="{0D108BD9-81ED-4DB2-BD59-A6C34878D82A}">
                    <a16:rowId xmlns:a16="http://schemas.microsoft.com/office/drawing/2014/main" val="3343951342"/>
                  </a:ext>
                </a:extLst>
              </a:tr>
              <a:tr h="370840">
                <a:tc>
                  <a:txBody>
                    <a:bodyPr/>
                    <a:lstStyle/>
                    <a:p>
                      <a:r>
                        <a:rPr lang="nl-NL" sz="1200" noProof="0" err="1">
                          <a:latin typeface="Roboto slab"/>
                        </a:rPr>
                        <a:t>Charger</a:t>
                      </a:r>
                      <a:r>
                        <a:rPr lang="nl-NL" sz="1200" noProof="0">
                          <a:latin typeface="Roboto slab"/>
                        </a:rPr>
                        <a:t> port</a:t>
                      </a:r>
                    </a:p>
                  </a:txBody>
                  <a:tcPr/>
                </a:tc>
                <a:tc>
                  <a:txBody>
                    <a:bodyPr/>
                    <a:lstStyle/>
                    <a:p>
                      <a:r>
                        <a:rPr lang="nl-NL" sz="1200" noProof="0" err="1">
                          <a:latin typeface="Roboto slab"/>
                        </a:rPr>
                        <a:t>Charger</a:t>
                      </a:r>
                      <a:r>
                        <a:rPr lang="nl-NL" sz="1200" noProof="0">
                          <a:latin typeface="Roboto slab"/>
                        </a:rPr>
                        <a:t> port</a:t>
                      </a:r>
                    </a:p>
                  </a:txBody>
                  <a:tcPr/>
                </a:tc>
                <a:extLst>
                  <a:ext uri="{0D108BD9-81ED-4DB2-BD59-A6C34878D82A}">
                    <a16:rowId xmlns:a16="http://schemas.microsoft.com/office/drawing/2014/main" val="2401176765"/>
                  </a:ext>
                </a:extLst>
              </a:tr>
              <a:tr h="370840">
                <a:tc>
                  <a:txBody>
                    <a:bodyPr/>
                    <a:lstStyle/>
                    <a:p>
                      <a:r>
                        <a:rPr lang="nl-NL" sz="1200" noProof="0" err="1">
                          <a:latin typeface="Roboto slab"/>
                        </a:rPr>
                        <a:t>Main</a:t>
                      </a:r>
                      <a:r>
                        <a:rPr lang="nl-NL" sz="1200" noProof="0">
                          <a:latin typeface="Roboto slab"/>
                        </a:rPr>
                        <a:t> </a:t>
                      </a:r>
                      <a:r>
                        <a:rPr lang="nl-NL" sz="1200" noProof="0" err="1">
                          <a:latin typeface="Roboto slab"/>
                        </a:rPr>
                        <a:t>flex</a:t>
                      </a:r>
                      <a:endParaRPr lang="nl-NL" sz="1200" noProof="0">
                        <a:latin typeface="Roboto slab"/>
                      </a:endParaRPr>
                    </a:p>
                  </a:txBody>
                  <a:tcPr/>
                </a:tc>
                <a:tc>
                  <a:txBody>
                    <a:bodyPr/>
                    <a:lstStyle/>
                    <a:p>
                      <a:r>
                        <a:rPr lang="nl-NL" sz="1200" noProof="0">
                          <a:latin typeface="Roboto slab"/>
                        </a:rPr>
                        <a:t>Power </a:t>
                      </a:r>
                      <a:r>
                        <a:rPr lang="nl-NL" sz="1200" noProof="0" err="1">
                          <a:latin typeface="Roboto slab"/>
                        </a:rPr>
                        <a:t>flex</a:t>
                      </a:r>
                      <a:endParaRPr lang="nl-NL" sz="1200" noProof="0">
                        <a:latin typeface="Roboto slab"/>
                      </a:endParaRPr>
                    </a:p>
                  </a:txBody>
                  <a:tcPr/>
                </a:tc>
                <a:extLst>
                  <a:ext uri="{0D108BD9-81ED-4DB2-BD59-A6C34878D82A}">
                    <a16:rowId xmlns:a16="http://schemas.microsoft.com/office/drawing/2014/main" val="573348543"/>
                  </a:ext>
                </a:extLst>
              </a:tr>
              <a:tr h="370840">
                <a:tc>
                  <a:txBody>
                    <a:bodyPr/>
                    <a:lstStyle/>
                    <a:p>
                      <a:r>
                        <a:rPr lang="nl-NL" sz="1200" noProof="0">
                          <a:latin typeface="Roboto slab"/>
                        </a:rPr>
                        <a:t>Charge board</a:t>
                      </a:r>
                    </a:p>
                  </a:txBody>
                  <a:tcPr/>
                </a:tc>
                <a:tc>
                  <a:txBody>
                    <a:bodyPr/>
                    <a:lstStyle/>
                    <a:p>
                      <a:r>
                        <a:rPr lang="nl-NL" sz="1200" noProof="0">
                          <a:latin typeface="Roboto slab"/>
                        </a:rPr>
                        <a:t>Volume </a:t>
                      </a:r>
                      <a:r>
                        <a:rPr lang="nl-NL" sz="1200" noProof="0" err="1">
                          <a:latin typeface="Roboto slab"/>
                        </a:rPr>
                        <a:t>flex</a:t>
                      </a:r>
                      <a:endParaRPr lang="nl-NL" sz="1200" noProof="0">
                        <a:latin typeface="Roboto slab"/>
                      </a:endParaRPr>
                    </a:p>
                  </a:txBody>
                  <a:tcPr/>
                </a:tc>
                <a:extLst>
                  <a:ext uri="{0D108BD9-81ED-4DB2-BD59-A6C34878D82A}">
                    <a16:rowId xmlns:a16="http://schemas.microsoft.com/office/drawing/2014/main" val="2929766982"/>
                  </a:ext>
                </a:extLst>
              </a:tr>
              <a:tr h="370840">
                <a:tc>
                  <a:txBody>
                    <a:bodyPr/>
                    <a:lstStyle/>
                    <a:p>
                      <a:r>
                        <a:rPr lang="nl-NL" sz="1200" noProof="0" err="1">
                          <a:latin typeface="Roboto slab"/>
                        </a:rPr>
                        <a:t>Adhesives</a:t>
                      </a:r>
                      <a:endParaRPr lang="nl-NL" sz="1200" noProof="0">
                        <a:latin typeface="Roboto slab"/>
                      </a:endParaRPr>
                    </a:p>
                  </a:txBody>
                  <a:tcPr/>
                </a:tc>
                <a:tc>
                  <a:txBody>
                    <a:bodyPr/>
                    <a:lstStyle/>
                    <a:p>
                      <a:r>
                        <a:rPr lang="nl-NL" sz="1200" noProof="0" err="1">
                          <a:latin typeface="Roboto slab"/>
                        </a:rPr>
                        <a:t>Earspeaker</a:t>
                      </a:r>
                      <a:endParaRPr lang="nl-NL" sz="1200" noProof="0">
                        <a:latin typeface="Roboto slab"/>
                      </a:endParaRPr>
                    </a:p>
                  </a:txBody>
                  <a:tcPr/>
                </a:tc>
                <a:extLst>
                  <a:ext uri="{0D108BD9-81ED-4DB2-BD59-A6C34878D82A}">
                    <a16:rowId xmlns:a16="http://schemas.microsoft.com/office/drawing/2014/main" val="127160854"/>
                  </a:ext>
                </a:extLst>
              </a:tr>
              <a:tr h="370840">
                <a:tc>
                  <a:txBody>
                    <a:bodyPr/>
                    <a:lstStyle/>
                    <a:p>
                      <a:endParaRPr lang="nl-NL" sz="1200" noProof="0">
                        <a:latin typeface="Roboto slab"/>
                      </a:endParaRPr>
                    </a:p>
                  </a:txBody>
                  <a:tcPr/>
                </a:tc>
                <a:tc>
                  <a:txBody>
                    <a:bodyPr/>
                    <a:lstStyle/>
                    <a:p>
                      <a:r>
                        <a:rPr lang="nl-NL" sz="1200" noProof="0" err="1">
                          <a:latin typeface="Roboto slab"/>
                        </a:rPr>
                        <a:t>Adhesives</a:t>
                      </a:r>
                      <a:endParaRPr lang="nl-NL" sz="1200" noProof="0">
                        <a:latin typeface="Roboto slab"/>
                      </a:endParaRPr>
                    </a:p>
                  </a:txBody>
                  <a:tcPr/>
                </a:tc>
                <a:extLst>
                  <a:ext uri="{0D108BD9-81ED-4DB2-BD59-A6C34878D82A}">
                    <a16:rowId xmlns:a16="http://schemas.microsoft.com/office/drawing/2014/main" val="4031628297"/>
                  </a:ext>
                </a:extLst>
              </a:tr>
            </a:tbl>
          </a:graphicData>
        </a:graphic>
      </p:graphicFrame>
      <p:sp>
        <p:nvSpPr>
          <p:cNvPr id="5" name="Tekstvak 4">
            <a:extLst>
              <a:ext uri="{FF2B5EF4-FFF2-40B4-BE49-F238E27FC236}">
                <a16:creationId xmlns:a16="http://schemas.microsoft.com/office/drawing/2014/main" id="{5D519737-4CE1-2A07-9852-90F30739D130}"/>
              </a:ext>
            </a:extLst>
          </p:cNvPr>
          <p:cNvSpPr txBox="1"/>
          <p:nvPr/>
        </p:nvSpPr>
        <p:spPr>
          <a:xfrm>
            <a:off x="1805991" y="1899998"/>
            <a:ext cx="462425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latin typeface="Roboto slab"/>
                <a:ea typeface="+mn-lt"/>
                <a:cs typeface="+mn-lt"/>
              </a:rPr>
              <a:t>Ondersteunde modellen:</a:t>
            </a:r>
            <a:endParaRPr lang="nl-NL" sz="1600" dirty="0">
              <a:latin typeface="Roboto slab"/>
              <a:cs typeface="Calibri" panose="020F0502020204030204"/>
            </a:endParaRPr>
          </a:p>
          <a:p>
            <a:r>
              <a:rPr lang="nl-NL" sz="1600" dirty="0">
                <a:latin typeface="Roboto slab"/>
                <a:cs typeface="Calibri" panose="020F0502020204030204"/>
              </a:rPr>
              <a:t>iPhone:8, X, XR, XS, 11, 12, 13-serie</a:t>
            </a:r>
            <a:br>
              <a:rPr lang="en-US" sz="1600" dirty="0">
                <a:latin typeface="Roboto slab"/>
                <a:cs typeface="Calibri" panose="020F0502020204030204"/>
              </a:rPr>
            </a:br>
            <a:r>
              <a:rPr lang="nl-NL" sz="1600" dirty="0">
                <a:latin typeface="Roboto slab"/>
                <a:cs typeface="Calibri" panose="020F0502020204030204"/>
              </a:rPr>
              <a:t>Samsung: A40/41/51/52/S20/21-serie</a:t>
            </a:r>
          </a:p>
          <a:p>
            <a:endParaRPr lang="nl-NL" dirty="0">
              <a:cs typeface="Calibri"/>
            </a:endParaRPr>
          </a:p>
        </p:txBody>
      </p:sp>
      <p:pic>
        <p:nvPicPr>
          <p:cNvPr id="7" name="Picture 6" descr="Logo&#10;&#10;Description automatically generated">
            <a:extLst>
              <a:ext uri="{FF2B5EF4-FFF2-40B4-BE49-F238E27FC236}">
                <a16:creationId xmlns:a16="http://schemas.microsoft.com/office/drawing/2014/main" id="{B116FA52-95BC-4DAD-A905-3ADD2F47F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
        <p:nvSpPr>
          <p:cNvPr id="3" name="TextBox 2">
            <a:extLst>
              <a:ext uri="{FF2B5EF4-FFF2-40B4-BE49-F238E27FC236}">
                <a16:creationId xmlns:a16="http://schemas.microsoft.com/office/drawing/2014/main" id="{2C7AEFDF-DEB2-D803-FE5E-75444262E833}"/>
              </a:ext>
            </a:extLst>
          </p:cNvPr>
          <p:cNvSpPr txBox="1"/>
          <p:nvPr/>
        </p:nvSpPr>
        <p:spPr>
          <a:xfrm>
            <a:off x="1805991" y="1352550"/>
            <a:ext cx="3115621" cy="369332"/>
          </a:xfrm>
          <a:prstGeom prst="rect">
            <a:avLst/>
          </a:prstGeom>
          <a:noFill/>
        </p:spPr>
        <p:txBody>
          <a:bodyPr wrap="square" rtlCol="0">
            <a:spAutoFit/>
          </a:bodyPr>
          <a:lstStyle/>
          <a:p>
            <a:r>
              <a:rPr lang="en-US" b="1"/>
              <a:t>L1/L2 (</a:t>
            </a:r>
            <a:r>
              <a:rPr lang="en-US" b="1" err="1"/>
              <a:t>basisreparaties</a:t>
            </a:r>
            <a:r>
              <a:rPr lang="en-US" b="1"/>
              <a:t>)</a:t>
            </a:r>
          </a:p>
        </p:txBody>
      </p:sp>
      <p:sp>
        <p:nvSpPr>
          <p:cNvPr id="8" name="TextBox 7">
            <a:extLst>
              <a:ext uri="{FF2B5EF4-FFF2-40B4-BE49-F238E27FC236}">
                <a16:creationId xmlns:a16="http://schemas.microsoft.com/office/drawing/2014/main" id="{36E66F3B-3B2E-297C-98B6-8E17CEDB5B94}"/>
              </a:ext>
            </a:extLst>
          </p:cNvPr>
          <p:cNvSpPr txBox="1"/>
          <p:nvPr/>
        </p:nvSpPr>
        <p:spPr>
          <a:xfrm>
            <a:off x="7457491" y="1352550"/>
            <a:ext cx="3115621" cy="369332"/>
          </a:xfrm>
          <a:prstGeom prst="rect">
            <a:avLst/>
          </a:prstGeom>
          <a:noFill/>
        </p:spPr>
        <p:txBody>
          <a:bodyPr wrap="square" rtlCol="0">
            <a:spAutoFit/>
          </a:bodyPr>
          <a:lstStyle/>
          <a:p>
            <a:r>
              <a:rPr lang="en-US" b="1"/>
              <a:t>L2/L3 (micro </a:t>
            </a:r>
            <a:r>
              <a:rPr lang="en-US" b="1" err="1"/>
              <a:t>solderen</a:t>
            </a:r>
            <a:r>
              <a:rPr lang="en-US" b="1"/>
              <a:t>)</a:t>
            </a:r>
          </a:p>
        </p:txBody>
      </p:sp>
      <p:sp>
        <p:nvSpPr>
          <p:cNvPr id="10" name="Tekstvak 4">
            <a:extLst>
              <a:ext uri="{FF2B5EF4-FFF2-40B4-BE49-F238E27FC236}">
                <a16:creationId xmlns:a16="http://schemas.microsoft.com/office/drawing/2014/main" id="{68202494-9DFE-2574-2EC0-5D2B797893C6}"/>
              </a:ext>
            </a:extLst>
          </p:cNvPr>
          <p:cNvSpPr txBox="1"/>
          <p:nvPr/>
        </p:nvSpPr>
        <p:spPr>
          <a:xfrm>
            <a:off x="7457491" y="1899998"/>
            <a:ext cx="4624251"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a:latin typeface="Roboto slab"/>
                <a:ea typeface="+mn-lt"/>
                <a:cs typeface="+mn-lt"/>
              </a:rPr>
              <a:t>Ondersteunde modellen:</a:t>
            </a:r>
            <a:endParaRPr lang="nl-NL" sz="1600">
              <a:latin typeface="Roboto slab"/>
              <a:cs typeface="Calibri" panose="020F0502020204030204"/>
            </a:endParaRPr>
          </a:p>
          <a:p>
            <a:endParaRPr lang="nl-NL">
              <a:cs typeface="Calibri"/>
            </a:endParaRPr>
          </a:p>
        </p:txBody>
      </p:sp>
      <p:graphicFrame>
        <p:nvGraphicFramePr>
          <p:cNvPr id="11" name="Tabel 4">
            <a:extLst>
              <a:ext uri="{FF2B5EF4-FFF2-40B4-BE49-F238E27FC236}">
                <a16:creationId xmlns:a16="http://schemas.microsoft.com/office/drawing/2014/main" id="{8D066B5B-86BE-25C3-69EE-26EEA6F029AE}"/>
              </a:ext>
            </a:extLst>
          </p:cNvPr>
          <p:cNvGraphicFramePr>
            <a:graphicFrameLocks/>
          </p:cNvGraphicFramePr>
          <p:nvPr>
            <p:extLst>
              <p:ext uri="{D42A27DB-BD31-4B8C-83A1-F6EECF244321}">
                <p14:modId xmlns:p14="http://schemas.microsoft.com/office/powerpoint/2010/main" val="3536929448"/>
              </p:ext>
            </p:extLst>
          </p:nvPr>
        </p:nvGraphicFramePr>
        <p:xfrm>
          <a:off x="7457491" y="3100824"/>
          <a:ext cx="4396373" cy="2966720"/>
        </p:xfrm>
        <a:graphic>
          <a:graphicData uri="http://schemas.openxmlformats.org/drawingml/2006/table">
            <a:tbl>
              <a:tblPr firstRow="1" bandRow="1">
                <a:tableStyleId>{7E9639D4-E3E2-4D34-9284-5A2195B3D0D7}</a:tableStyleId>
              </a:tblPr>
              <a:tblGrid>
                <a:gridCol w="2153237">
                  <a:extLst>
                    <a:ext uri="{9D8B030D-6E8A-4147-A177-3AD203B41FA5}">
                      <a16:colId xmlns:a16="http://schemas.microsoft.com/office/drawing/2014/main" val="1466139603"/>
                    </a:ext>
                  </a:extLst>
                </a:gridCol>
                <a:gridCol w="2243136">
                  <a:extLst>
                    <a:ext uri="{9D8B030D-6E8A-4147-A177-3AD203B41FA5}">
                      <a16:colId xmlns:a16="http://schemas.microsoft.com/office/drawing/2014/main" val="3993240639"/>
                    </a:ext>
                  </a:extLst>
                </a:gridCol>
              </a:tblGrid>
              <a:tr h="370840">
                <a:tc>
                  <a:txBody>
                    <a:bodyPr/>
                    <a:lstStyle/>
                    <a:p>
                      <a:r>
                        <a:rPr lang="nl-NL" sz="1200" noProof="0">
                          <a:latin typeface="Roboto slab"/>
                        </a:rPr>
                        <a:t>Onderdelen Samsung</a:t>
                      </a:r>
                    </a:p>
                  </a:txBody>
                  <a:tcPr/>
                </a:tc>
                <a:tc>
                  <a:txBody>
                    <a:bodyPr/>
                    <a:lstStyle/>
                    <a:p>
                      <a:r>
                        <a:rPr lang="nl-NL" sz="1200" noProof="0">
                          <a:latin typeface="Roboto slab"/>
                        </a:rPr>
                        <a:t>Onderdelen For iPhone/iPad</a:t>
                      </a:r>
                    </a:p>
                  </a:txBody>
                  <a:tcPr/>
                </a:tc>
                <a:extLst>
                  <a:ext uri="{0D108BD9-81ED-4DB2-BD59-A6C34878D82A}">
                    <a16:rowId xmlns:a16="http://schemas.microsoft.com/office/drawing/2014/main" val="3909341064"/>
                  </a:ext>
                </a:extLst>
              </a:tr>
              <a:tr h="370840">
                <a:tc>
                  <a:txBody>
                    <a:bodyPr/>
                    <a:lstStyle/>
                    <a:p>
                      <a:endParaRPr lang="nl-NL" sz="1200" noProof="0">
                        <a:latin typeface="Roboto slab"/>
                      </a:endParaRPr>
                    </a:p>
                  </a:txBody>
                  <a:tcPr/>
                </a:tc>
                <a:tc>
                  <a:txBody>
                    <a:bodyPr/>
                    <a:lstStyle/>
                    <a:p>
                      <a:endParaRPr lang="nl-NL" sz="1200" noProof="0">
                        <a:latin typeface="Roboto slab"/>
                      </a:endParaRPr>
                    </a:p>
                  </a:txBody>
                  <a:tcPr/>
                </a:tc>
                <a:extLst>
                  <a:ext uri="{0D108BD9-81ED-4DB2-BD59-A6C34878D82A}">
                    <a16:rowId xmlns:a16="http://schemas.microsoft.com/office/drawing/2014/main" val="4118966104"/>
                  </a:ext>
                </a:extLst>
              </a:tr>
              <a:tr h="370840">
                <a:tc>
                  <a:txBody>
                    <a:bodyPr/>
                    <a:lstStyle/>
                    <a:p>
                      <a:endParaRPr lang="nl-NL" sz="1200" noProof="0">
                        <a:latin typeface="Roboto slab"/>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noProof="0">
                        <a:latin typeface="Roboto slab"/>
                      </a:endParaRPr>
                    </a:p>
                  </a:txBody>
                  <a:tcPr/>
                </a:tc>
                <a:extLst>
                  <a:ext uri="{0D108BD9-81ED-4DB2-BD59-A6C34878D82A}">
                    <a16:rowId xmlns:a16="http://schemas.microsoft.com/office/drawing/2014/main" val="3343951342"/>
                  </a:ext>
                </a:extLst>
              </a:tr>
              <a:tr h="370840">
                <a:tc>
                  <a:txBody>
                    <a:bodyPr/>
                    <a:lstStyle/>
                    <a:p>
                      <a:endParaRPr lang="nl-NL" sz="1200" noProof="0">
                        <a:latin typeface="Roboto slab"/>
                      </a:endParaRPr>
                    </a:p>
                  </a:txBody>
                  <a:tcPr/>
                </a:tc>
                <a:tc>
                  <a:txBody>
                    <a:bodyPr/>
                    <a:lstStyle/>
                    <a:p>
                      <a:endParaRPr lang="nl-NL" sz="1200" noProof="0">
                        <a:latin typeface="Roboto slab"/>
                      </a:endParaRPr>
                    </a:p>
                  </a:txBody>
                  <a:tcPr/>
                </a:tc>
                <a:extLst>
                  <a:ext uri="{0D108BD9-81ED-4DB2-BD59-A6C34878D82A}">
                    <a16:rowId xmlns:a16="http://schemas.microsoft.com/office/drawing/2014/main" val="2401176765"/>
                  </a:ext>
                </a:extLst>
              </a:tr>
              <a:tr h="370840">
                <a:tc>
                  <a:txBody>
                    <a:bodyPr/>
                    <a:lstStyle/>
                    <a:p>
                      <a:endParaRPr lang="nl-NL" sz="1200" noProof="0">
                        <a:latin typeface="Roboto slab"/>
                      </a:endParaRPr>
                    </a:p>
                  </a:txBody>
                  <a:tcPr/>
                </a:tc>
                <a:tc>
                  <a:txBody>
                    <a:bodyPr/>
                    <a:lstStyle/>
                    <a:p>
                      <a:endParaRPr lang="nl-NL" sz="1200" noProof="0">
                        <a:latin typeface="Roboto slab"/>
                      </a:endParaRPr>
                    </a:p>
                  </a:txBody>
                  <a:tcPr/>
                </a:tc>
                <a:extLst>
                  <a:ext uri="{0D108BD9-81ED-4DB2-BD59-A6C34878D82A}">
                    <a16:rowId xmlns:a16="http://schemas.microsoft.com/office/drawing/2014/main" val="573348543"/>
                  </a:ext>
                </a:extLst>
              </a:tr>
              <a:tr h="370840">
                <a:tc>
                  <a:txBody>
                    <a:bodyPr/>
                    <a:lstStyle/>
                    <a:p>
                      <a:endParaRPr lang="nl-NL" sz="1200" noProof="0">
                        <a:latin typeface="Roboto slab"/>
                      </a:endParaRPr>
                    </a:p>
                  </a:txBody>
                  <a:tcPr/>
                </a:tc>
                <a:tc>
                  <a:txBody>
                    <a:bodyPr/>
                    <a:lstStyle/>
                    <a:p>
                      <a:endParaRPr lang="nl-NL" sz="1200" noProof="0">
                        <a:latin typeface="Roboto slab"/>
                      </a:endParaRPr>
                    </a:p>
                  </a:txBody>
                  <a:tcPr/>
                </a:tc>
                <a:extLst>
                  <a:ext uri="{0D108BD9-81ED-4DB2-BD59-A6C34878D82A}">
                    <a16:rowId xmlns:a16="http://schemas.microsoft.com/office/drawing/2014/main" val="2929766982"/>
                  </a:ext>
                </a:extLst>
              </a:tr>
              <a:tr h="370840">
                <a:tc>
                  <a:txBody>
                    <a:bodyPr/>
                    <a:lstStyle/>
                    <a:p>
                      <a:endParaRPr lang="nl-NL" sz="1200" noProof="0">
                        <a:latin typeface="Roboto slab"/>
                      </a:endParaRPr>
                    </a:p>
                  </a:txBody>
                  <a:tcPr/>
                </a:tc>
                <a:tc>
                  <a:txBody>
                    <a:bodyPr/>
                    <a:lstStyle/>
                    <a:p>
                      <a:endParaRPr lang="nl-NL" sz="1200" noProof="0">
                        <a:latin typeface="Roboto slab"/>
                      </a:endParaRPr>
                    </a:p>
                  </a:txBody>
                  <a:tcPr/>
                </a:tc>
                <a:extLst>
                  <a:ext uri="{0D108BD9-81ED-4DB2-BD59-A6C34878D82A}">
                    <a16:rowId xmlns:a16="http://schemas.microsoft.com/office/drawing/2014/main" val="127160854"/>
                  </a:ext>
                </a:extLst>
              </a:tr>
              <a:tr h="370840">
                <a:tc>
                  <a:txBody>
                    <a:bodyPr/>
                    <a:lstStyle/>
                    <a:p>
                      <a:endParaRPr lang="nl-NL" sz="1200" noProof="0">
                        <a:latin typeface="Roboto slab"/>
                      </a:endParaRPr>
                    </a:p>
                  </a:txBody>
                  <a:tcPr/>
                </a:tc>
                <a:tc>
                  <a:txBody>
                    <a:bodyPr/>
                    <a:lstStyle/>
                    <a:p>
                      <a:endParaRPr lang="nl-NL" sz="1200" noProof="0" dirty="0">
                        <a:latin typeface="Roboto slab"/>
                      </a:endParaRPr>
                    </a:p>
                  </a:txBody>
                  <a:tcPr/>
                </a:tc>
                <a:extLst>
                  <a:ext uri="{0D108BD9-81ED-4DB2-BD59-A6C34878D82A}">
                    <a16:rowId xmlns:a16="http://schemas.microsoft.com/office/drawing/2014/main" val="4031628297"/>
                  </a:ext>
                </a:extLst>
              </a:tr>
            </a:tbl>
          </a:graphicData>
        </a:graphic>
      </p:graphicFrame>
      <p:sp>
        <p:nvSpPr>
          <p:cNvPr id="6" name="TextBox 2">
            <a:extLst>
              <a:ext uri="{FF2B5EF4-FFF2-40B4-BE49-F238E27FC236}">
                <a16:creationId xmlns:a16="http://schemas.microsoft.com/office/drawing/2014/main" id="{431E38FF-D74B-2CF9-B834-FFD84F82A4B1}"/>
              </a:ext>
            </a:extLst>
          </p:cNvPr>
          <p:cNvSpPr txBox="1"/>
          <p:nvPr/>
        </p:nvSpPr>
        <p:spPr>
          <a:xfrm rot="20291609">
            <a:off x="3725287" y="3763172"/>
            <a:ext cx="8652859" cy="1446550"/>
          </a:xfrm>
          <a:prstGeom prst="rect">
            <a:avLst/>
          </a:prstGeom>
          <a:noFill/>
        </p:spPr>
        <p:txBody>
          <a:bodyPr wrap="square" rtlCol="0">
            <a:spAutoFit/>
          </a:bodyPr>
          <a:lstStyle/>
          <a:p>
            <a:r>
              <a:rPr lang="en-US" sz="4400" dirty="0">
                <a:solidFill>
                  <a:schemeClr val="bg1">
                    <a:lumMod val="75000"/>
                  </a:schemeClr>
                </a:solidFill>
              </a:rPr>
              <a:t>De </a:t>
            </a:r>
            <a:r>
              <a:rPr lang="en-US" sz="4400" dirty="0" err="1">
                <a:solidFill>
                  <a:schemeClr val="bg1">
                    <a:lumMod val="75000"/>
                  </a:schemeClr>
                </a:solidFill>
              </a:rPr>
              <a:t>meest</a:t>
            </a:r>
            <a:r>
              <a:rPr lang="en-US" sz="4400" dirty="0">
                <a:solidFill>
                  <a:schemeClr val="bg1">
                    <a:lumMod val="75000"/>
                  </a:schemeClr>
                </a:solidFill>
              </a:rPr>
              <a:t> </a:t>
            </a:r>
            <a:r>
              <a:rPr lang="en-US" sz="4400" dirty="0" err="1">
                <a:solidFill>
                  <a:schemeClr val="bg1">
                    <a:lumMod val="75000"/>
                  </a:schemeClr>
                </a:solidFill>
              </a:rPr>
              <a:t>recente</a:t>
            </a:r>
            <a:r>
              <a:rPr lang="en-US" sz="4400" dirty="0">
                <a:solidFill>
                  <a:schemeClr val="bg1">
                    <a:lumMod val="75000"/>
                  </a:schemeClr>
                </a:solidFill>
              </a:rPr>
              <a:t> </a:t>
            </a:r>
            <a:r>
              <a:rPr lang="en-US" sz="4400" dirty="0" err="1">
                <a:solidFill>
                  <a:schemeClr val="bg1">
                    <a:lumMod val="75000"/>
                  </a:schemeClr>
                </a:solidFill>
              </a:rPr>
              <a:t>lijst</a:t>
            </a:r>
            <a:r>
              <a:rPr lang="en-US" sz="4400" dirty="0">
                <a:solidFill>
                  <a:schemeClr val="bg1">
                    <a:lumMod val="75000"/>
                  </a:schemeClr>
                </a:solidFill>
              </a:rPr>
              <a:t> is op </a:t>
            </a:r>
            <a:r>
              <a:rPr lang="en-US" sz="4400" dirty="0" err="1">
                <a:solidFill>
                  <a:schemeClr val="bg1">
                    <a:lumMod val="75000"/>
                  </a:schemeClr>
                </a:solidFill>
              </a:rPr>
              <a:t>te</a:t>
            </a:r>
            <a:r>
              <a:rPr lang="en-US" sz="4400" dirty="0">
                <a:solidFill>
                  <a:schemeClr val="bg1">
                    <a:lumMod val="75000"/>
                  </a:schemeClr>
                </a:solidFill>
              </a:rPr>
              <a:t> </a:t>
            </a:r>
            <a:r>
              <a:rPr lang="en-US" sz="4400" dirty="0" err="1">
                <a:solidFill>
                  <a:schemeClr val="bg1">
                    <a:lumMod val="75000"/>
                  </a:schemeClr>
                </a:solidFill>
              </a:rPr>
              <a:t>vragen</a:t>
            </a:r>
            <a:r>
              <a:rPr lang="en-US" sz="4400" dirty="0">
                <a:solidFill>
                  <a:schemeClr val="bg1">
                    <a:lumMod val="75000"/>
                  </a:schemeClr>
                </a:solidFill>
              </a:rPr>
              <a:t> per mail (sales@2service.nl)</a:t>
            </a:r>
          </a:p>
        </p:txBody>
      </p:sp>
    </p:spTree>
    <p:extLst>
      <p:ext uri="{BB962C8B-B14F-4D97-AF65-F5344CB8AC3E}">
        <p14:creationId xmlns:p14="http://schemas.microsoft.com/office/powerpoint/2010/main" val="3053645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EEB671-A512-09ED-CA74-B03EB8B16953}"/>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DE03AC6-9178-4E0E-A61B-C587C6EDC651}"/>
              </a:ext>
            </a:extLst>
          </p:cNvPr>
          <p:cNvSpPr>
            <a:spLocks noGrp="1"/>
          </p:cNvSpPr>
          <p:nvPr>
            <p:ph type="title"/>
          </p:nvPr>
        </p:nvSpPr>
        <p:spPr>
          <a:xfrm>
            <a:off x="1819686" y="341626"/>
            <a:ext cx="10515600" cy="1325563"/>
          </a:xfrm>
        </p:spPr>
        <p:txBody>
          <a:bodyPr anchor="t">
            <a:normAutofit/>
          </a:bodyPr>
          <a:lstStyle/>
          <a:p>
            <a:r>
              <a:rPr lang="nl-NL" sz="2000" b="1">
                <a:latin typeface="Roboto slab"/>
              </a:rPr>
              <a:t>Gereedschap</a:t>
            </a:r>
            <a:endParaRPr lang="nl-NL" sz="2800" b="1">
              <a:latin typeface="Roboto slab"/>
              <a:cs typeface="Calibri Light" panose="020F0302020204030204"/>
            </a:endParaRPr>
          </a:p>
        </p:txBody>
      </p:sp>
      <p:sp>
        <p:nvSpPr>
          <p:cNvPr id="3" name="Tijdelijke aanduiding voor inhoud 2">
            <a:extLst>
              <a:ext uri="{FF2B5EF4-FFF2-40B4-BE49-F238E27FC236}">
                <a16:creationId xmlns:a16="http://schemas.microsoft.com/office/drawing/2014/main" id="{97C42700-BF6E-4BE4-9598-3EF1AA35D66D}"/>
              </a:ext>
            </a:extLst>
          </p:cNvPr>
          <p:cNvSpPr>
            <a:spLocks noGrp="1"/>
          </p:cNvSpPr>
          <p:nvPr>
            <p:ph idx="1"/>
          </p:nvPr>
        </p:nvSpPr>
        <p:spPr>
          <a:xfrm>
            <a:off x="1819686" y="978274"/>
            <a:ext cx="2618339" cy="4351338"/>
          </a:xfrm>
        </p:spPr>
        <p:txBody>
          <a:bodyPr vert="horz" lIns="91440" tIns="45720" rIns="91440" bIns="45720" rtlCol="0" anchor="t">
            <a:normAutofit/>
          </a:bodyPr>
          <a:lstStyle/>
          <a:p>
            <a:pPr marL="0" indent="0">
              <a:buNone/>
            </a:pPr>
            <a:r>
              <a:rPr lang="nl-NL" sz="2000">
                <a:latin typeface="Roboto slab"/>
                <a:cs typeface="Calibri" panose="020F0502020204030204"/>
              </a:rPr>
              <a:t>We hebben 8 starterkits voor L1/L2/L3-reparaties. </a:t>
            </a:r>
            <a:br>
              <a:rPr lang="en-GB" sz="2000">
                <a:latin typeface="Roboto slab"/>
                <a:cs typeface="Calibri" panose="020F0502020204030204"/>
              </a:rPr>
            </a:br>
            <a:br>
              <a:rPr lang="en-GB" sz="2000">
                <a:latin typeface="Roboto slab"/>
                <a:cs typeface="Calibri" panose="020F0502020204030204"/>
              </a:rPr>
            </a:br>
            <a:r>
              <a:rPr lang="nl-NL" sz="1200">
                <a:latin typeface="Roboto slab"/>
                <a:cs typeface="Calibri" panose="020F0502020204030204"/>
              </a:rPr>
              <a:t>Met deze kits kunnen engineers </a:t>
            </a:r>
            <a:br>
              <a:rPr lang="en-GB" sz="1200">
                <a:latin typeface="Roboto slab"/>
                <a:cs typeface="Calibri" panose="020F0502020204030204"/>
              </a:rPr>
            </a:br>
            <a:r>
              <a:rPr lang="nl-NL" sz="1200">
                <a:latin typeface="Roboto slab"/>
                <a:cs typeface="Calibri" panose="020F0502020204030204"/>
              </a:rPr>
              <a:t>direct aan de slag.</a:t>
            </a:r>
          </a:p>
        </p:txBody>
      </p:sp>
      <p:pic>
        <p:nvPicPr>
          <p:cNvPr id="6" name="Afbeelding 5">
            <a:extLst>
              <a:ext uri="{FF2B5EF4-FFF2-40B4-BE49-F238E27FC236}">
                <a16:creationId xmlns:a16="http://schemas.microsoft.com/office/drawing/2014/main" id="{840BBFEF-992B-4240-9F87-9D3B9E696342}"/>
              </a:ext>
            </a:extLst>
          </p:cNvPr>
          <p:cNvPicPr>
            <a:picLocks noChangeAspect="1"/>
          </p:cNvPicPr>
          <p:nvPr/>
        </p:nvPicPr>
        <p:blipFill rotWithShape="1">
          <a:blip r:embed="rId2"/>
          <a:srcRect t="39041" b="4521"/>
          <a:stretch/>
        </p:blipFill>
        <p:spPr>
          <a:xfrm>
            <a:off x="4782212" y="647056"/>
            <a:ext cx="7346726" cy="3888262"/>
          </a:xfrm>
          <a:prstGeom prst="rect">
            <a:avLst/>
          </a:prstGeom>
        </p:spPr>
      </p:pic>
      <p:pic>
        <p:nvPicPr>
          <p:cNvPr id="5" name="Afbeelding 4">
            <a:extLst>
              <a:ext uri="{FF2B5EF4-FFF2-40B4-BE49-F238E27FC236}">
                <a16:creationId xmlns:a16="http://schemas.microsoft.com/office/drawing/2014/main" id="{576A8090-F94F-4732-9701-D5137EBC7E8D}"/>
              </a:ext>
            </a:extLst>
          </p:cNvPr>
          <p:cNvPicPr>
            <a:picLocks noChangeAspect="1"/>
          </p:cNvPicPr>
          <p:nvPr/>
        </p:nvPicPr>
        <p:blipFill rotWithShape="1">
          <a:blip r:embed="rId2"/>
          <a:srcRect l="59246" t="8421" b="65888"/>
          <a:stretch/>
        </p:blipFill>
        <p:spPr>
          <a:xfrm>
            <a:off x="6246837" y="2791582"/>
            <a:ext cx="2994081" cy="1770012"/>
          </a:xfrm>
          <a:prstGeom prst="rect">
            <a:avLst/>
          </a:prstGeom>
        </p:spPr>
      </p:pic>
      <p:sp>
        <p:nvSpPr>
          <p:cNvPr id="4" name="Rechthoek 3">
            <a:extLst>
              <a:ext uri="{FF2B5EF4-FFF2-40B4-BE49-F238E27FC236}">
                <a16:creationId xmlns:a16="http://schemas.microsoft.com/office/drawing/2014/main" id="{727AE8A8-2100-4DA0-A8C3-09E893C4CDD6}"/>
              </a:ext>
            </a:extLst>
          </p:cNvPr>
          <p:cNvSpPr/>
          <p:nvPr/>
        </p:nvSpPr>
        <p:spPr>
          <a:xfrm>
            <a:off x="4845274" y="2790367"/>
            <a:ext cx="7490012" cy="31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Picture 7" descr="Logo&#10;&#10;Description automatically generated">
            <a:extLst>
              <a:ext uri="{FF2B5EF4-FFF2-40B4-BE49-F238E27FC236}">
                <a16:creationId xmlns:a16="http://schemas.microsoft.com/office/drawing/2014/main" id="{C59127E2-6457-4058-AB57-DBC90A5FD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4139193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B207F0-645D-1DCF-7D1D-60C59231AC43}"/>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7BD5AF50-0E4D-B2D7-128F-2D82FDE14128}"/>
              </a:ext>
            </a:extLst>
          </p:cNvPr>
          <p:cNvSpPr>
            <a:spLocks noGrp="1"/>
          </p:cNvSpPr>
          <p:nvPr>
            <p:ph type="title"/>
          </p:nvPr>
        </p:nvSpPr>
        <p:spPr>
          <a:xfrm>
            <a:off x="1700204" y="315143"/>
            <a:ext cx="10515600" cy="556022"/>
          </a:xfrm>
        </p:spPr>
        <p:txBody>
          <a:bodyPr anchor="t">
            <a:normAutofit/>
          </a:bodyPr>
          <a:lstStyle/>
          <a:p>
            <a:r>
              <a:rPr lang="nl-NL" sz="2000" b="1">
                <a:latin typeface="Roboto slab"/>
                <a:sym typeface="Wingdings" panose="05000000000000000000" pitchFamily="2" charset="2"/>
              </a:rPr>
              <a:t>Wat leer je tijdens de e-</a:t>
            </a:r>
            <a:r>
              <a:rPr lang="nl-NL" sz="2000" b="1" err="1">
                <a:latin typeface="Roboto slab"/>
                <a:sym typeface="Wingdings" panose="05000000000000000000" pitchFamily="2" charset="2"/>
              </a:rPr>
              <a:t>learning</a:t>
            </a:r>
            <a:r>
              <a:rPr lang="nl-NL" sz="2000" b="1">
                <a:latin typeface="Roboto slab"/>
                <a:sym typeface="Wingdings" panose="05000000000000000000" pitchFamily="2" charset="2"/>
              </a:rPr>
              <a:t> L1/L2 (basisreparaties)? </a:t>
            </a:r>
            <a:endParaRPr lang="en-US" sz="2000" b="1">
              <a:latin typeface="Roboto slab"/>
            </a:endParaRPr>
          </a:p>
        </p:txBody>
      </p:sp>
      <p:sp>
        <p:nvSpPr>
          <p:cNvPr id="4" name="Tijdelijke aanduiding voor inhoud 2">
            <a:extLst>
              <a:ext uri="{FF2B5EF4-FFF2-40B4-BE49-F238E27FC236}">
                <a16:creationId xmlns:a16="http://schemas.microsoft.com/office/drawing/2014/main" id="{89711DE6-D83E-4369-A45C-17F91D303326}"/>
              </a:ext>
            </a:extLst>
          </p:cNvPr>
          <p:cNvSpPr txBox="1">
            <a:spLocks/>
          </p:cNvSpPr>
          <p:nvPr/>
        </p:nvSpPr>
        <p:spPr>
          <a:xfrm>
            <a:off x="1766879" y="1017595"/>
            <a:ext cx="5412590" cy="55252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nl-NL" sz="1200" b="1">
                <a:latin typeface="Roboto slab"/>
              </a:rPr>
              <a:t>ESD</a:t>
            </a:r>
            <a:r>
              <a:rPr lang="nl-NL" sz="1200">
                <a:latin typeface="Roboto slab"/>
              </a:rPr>
              <a:t> </a:t>
            </a:r>
            <a:br>
              <a:rPr lang="nl-NL" sz="1200">
                <a:latin typeface="Roboto slab"/>
              </a:rPr>
            </a:br>
            <a:r>
              <a:rPr lang="nl-NL" sz="1200">
                <a:latin typeface="Roboto slab"/>
              </a:rPr>
              <a:t>- Wat is ESD?</a:t>
            </a:r>
            <a:br>
              <a:rPr lang="nl-NL" sz="1200">
                <a:latin typeface="Roboto slab"/>
              </a:rPr>
            </a:br>
            <a:r>
              <a:rPr lang="nl-NL" sz="1200">
                <a:latin typeface="Roboto slab"/>
              </a:rPr>
              <a:t>- Hoe ontstaat ESD? </a:t>
            </a:r>
            <a:br>
              <a:rPr lang="nl-NL" sz="1200">
                <a:latin typeface="Roboto slab"/>
              </a:rPr>
            </a:br>
            <a:r>
              <a:rPr lang="nl-NL" sz="1200">
                <a:latin typeface="Roboto slab"/>
              </a:rPr>
              <a:t>- Defecten door ESD? </a:t>
            </a:r>
            <a:br>
              <a:rPr lang="nl-NL" sz="1200">
                <a:latin typeface="Roboto slab"/>
              </a:rPr>
            </a:br>
            <a:r>
              <a:rPr lang="nl-NL" sz="1200">
                <a:latin typeface="Roboto slab"/>
              </a:rPr>
              <a:t>- Voorzorgsmaatregelen voorkomen ESD defecten </a:t>
            </a:r>
            <a:br>
              <a:rPr lang="nl-NL" sz="1200">
                <a:latin typeface="Roboto slab"/>
              </a:rPr>
            </a:br>
            <a:r>
              <a:rPr lang="nl-NL" sz="1200">
                <a:latin typeface="Roboto slab"/>
              </a:rPr>
              <a:t>- Materialen en gereedschappen ter bescherming van ESD  </a:t>
            </a:r>
            <a:br>
              <a:rPr lang="nl-NL" sz="1200">
                <a:latin typeface="Roboto slab"/>
              </a:rPr>
            </a:br>
            <a:r>
              <a:rPr lang="nl-NL" sz="1200">
                <a:latin typeface="Roboto slab"/>
              </a:rPr>
              <a:t> </a:t>
            </a:r>
          </a:p>
          <a:p>
            <a:pPr marL="0" indent="0" fontAlgn="base">
              <a:buNone/>
            </a:pPr>
            <a:r>
              <a:rPr lang="nl-NL" sz="1200" b="1">
                <a:latin typeface="Roboto slab"/>
              </a:rPr>
              <a:t>De klant</a:t>
            </a:r>
            <a:r>
              <a:rPr lang="nl-NL" sz="1200">
                <a:latin typeface="Roboto slab"/>
              </a:rPr>
              <a:t> </a:t>
            </a:r>
            <a:br>
              <a:rPr lang="nl-NL" sz="1200">
                <a:latin typeface="Roboto slab"/>
              </a:rPr>
            </a:br>
            <a:r>
              <a:rPr lang="nl-NL" sz="1200">
                <a:latin typeface="Roboto slab"/>
              </a:rPr>
              <a:t>- De monteur als ambassadeur </a:t>
            </a:r>
            <a:br>
              <a:rPr lang="nl-NL" sz="1200">
                <a:latin typeface="Roboto slab"/>
              </a:rPr>
            </a:br>
            <a:r>
              <a:rPr lang="nl-NL" sz="1200">
                <a:latin typeface="Roboto slab"/>
              </a:rPr>
              <a:t>- Consumentenrecht </a:t>
            </a:r>
            <a:br>
              <a:rPr lang="nl-NL" sz="1200">
                <a:latin typeface="Roboto slab"/>
              </a:rPr>
            </a:br>
            <a:r>
              <a:rPr lang="nl-NL" sz="1200">
                <a:latin typeface="Roboto slab"/>
              </a:rPr>
              <a:t>- Privacy / AVG </a:t>
            </a:r>
            <a:br>
              <a:rPr lang="nl-NL" sz="1200">
                <a:latin typeface="Roboto slab"/>
              </a:rPr>
            </a:br>
            <a:r>
              <a:rPr lang="nl-NL" sz="1200">
                <a:latin typeface="Roboto slab"/>
              </a:rPr>
              <a:t>- Uitvoeren van commerciële werkzaamheden (cross sale)  </a:t>
            </a:r>
            <a:br>
              <a:rPr lang="nl-NL" sz="1200">
                <a:latin typeface="Roboto slab"/>
              </a:rPr>
            </a:br>
            <a:r>
              <a:rPr lang="nl-NL" sz="1200">
                <a:latin typeface="Roboto slab"/>
              </a:rPr>
              <a:t> </a:t>
            </a:r>
          </a:p>
          <a:p>
            <a:pPr marL="0" indent="0" fontAlgn="base">
              <a:buNone/>
            </a:pPr>
            <a:r>
              <a:rPr lang="nl-NL" sz="1200" b="1">
                <a:latin typeface="Roboto slab"/>
              </a:rPr>
              <a:t>Apple</a:t>
            </a:r>
            <a:r>
              <a:rPr lang="nl-NL" sz="1200">
                <a:latin typeface="Roboto slab"/>
              </a:rPr>
              <a:t> </a:t>
            </a:r>
            <a:br>
              <a:rPr lang="nl-NL" sz="1200">
                <a:latin typeface="Roboto slab"/>
              </a:rPr>
            </a:br>
            <a:r>
              <a:rPr lang="nl-NL" sz="1200">
                <a:latin typeface="Roboto slab"/>
              </a:rPr>
              <a:t>- Werking en besturingssysteem </a:t>
            </a:r>
            <a:br>
              <a:rPr lang="nl-NL" sz="1200">
                <a:latin typeface="Roboto slab"/>
              </a:rPr>
            </a:br>
            <a:r>
              <a:rPr lang="nl-NL" sz="1200">
                <a:latin typeface="Roboto slab"/>
              </a:rPr>
              <a:t>- Veel voorkomende problemen </a:t>
            </a:r>
            <a:br>
              <a:rPr lang="nl-NL" sz="1200">
                <a:latin typeface="Roboto slab"/>
              </a:rPr>
            </a:br>
            <a:r>
              <a:rPr lang="nl-NL" sz="1200">
                <a:latin typeface="Roboto slab"/>
              </a:rPr>
              <a:t>- Stellen van een diagnose (o.a. gebruiken en aflezen multimeter) </a:t>
            </a:r>
            <a:br>
              <a:rPr lang="nl-NL" sz="1200">
                <a:latin typeface="Roboto slab"/>
              </a:rPr>
            </a:br>
            <a:r>
              <a:rPr lang="nl-NL" sz="1200">
                <a:latin typeface="Roboto slab"/>
              </a:rPr>
              <a:t>- Vervangen display </a:t>
            </a:r>
            <a:br>
              <a:rPr lang="nl-NL" sz="1200">
                <a:latin typeface="Roboto slab"/>
              </a:rPr>
            </a:br>
            <a:r>
              <a:rPr lang="nl-NL" sz="1200">
                <a:latin typeface="Roboto slab"/>
              </a:rPr>
              <a:t>- Vervangen case (backcover) </a:t>
            </a:r>
            <a:br>
              <a:rPr lang="nl-NL" sz="1200">
                <a:latin typeface="Roboto slab"/>
              </a:rPr>
            </a:br>
            <a:r>
              <a:rPr lang="nl-NL" sz="1200">
                <a:latin typeface="Roboto slab"/>
              </a:rPr>
              <a:t>- Connectoren en Sensoren (basisvaardigheden) </a:t>
            </a:r>
            <a:br>
              <a:rPr lang="nl-NL" sz="1200">
                <a:latin typeface="Roboto slab"/>
              </a:rPr>
            </a:br>
            <a:r>
              <a:rPr lang="nl-NL" sz="1200">
                <a:latin typeface="Roboto slab"/>
              </a:rPr>
              <a:t>- Vervangen accu </a:t>
            </a:r>
          </a:p>
          <a:p>
            <a:pPr marL="0" indent="0" fontAlgn="base">
              <a:buNone/>
            </a:pPr>
            <a:r>
              <a:rPr lang="nl-NL" sz="1200" b="1">
                <a:latin typeface="Roboto slab"/>
              </a:rPr>
              <a:t>Android</a:t>
            </a:r>
            <a:r>
              <a:rPr lang="nl-NL" sz="1200">
                <a:latin typeface="Roboto slab"/>
              </a:rPr>
              <a:t> </a:t>
            </a:r>
            <a:br>
              <a:rPr lang="nl-NL" sz="1200">
                <a:latin typeface="Roboto slab"/>
              </a:rPr>
            </a:br>
            <a:r>
              <a:rPr lang="nl-NL" sz="1200">
                <a:latin typeface="Roboto slab"/>
              </a:rPr>
              <a:t>- Werking en besturingssysteem </a:t>
            </a:r>
            <a:br>
              <a:rPr lang="nl-NL" sz="1200">
                <a:latin typeface="Roboto slab"/>
              </a:rPr>
            </a:br>
            <a:r>
              <a:rPr lang="nl-NL" sz="1200">
                <a:latin typeface="Roboto slab"/>
              </a:rPr>
              <a:t>- Veel voorkomende problemen </a:t>
            </a:r>
            <a:br>
              <a:rPr lang="nl-NL" sz="1200">
                <a:latin typeface="Roboto slab"/>
              </a:rPr>
            </a:br>
            <a:r>
              <a:rPr lang="nl-NL" sz="1200">
                <a:latin typeface="Roboto slab"/>
              </a:rPr>
              <a:t>- Stellen van een diagnose (o.a. gebruiken en aflezen multimeter) </a:t>
            </a:r>
            <a:br>
              <a:rPr lang="nl-NL" sz="1200">
                <a:latin typeface="Roboto slab"/>
              </a:rPr>
            </a:br>
            <a:r>
              <a:rPr lang="nl-NL" sz="1200">
                <a:latin typeface="Roboto slab"/>
              </a:rPr>
              <a:t>- Vervangen display </a:t>
            </a:r>
            <a:br>
              <a:rPr lang="nl-NL" sz="1200">
                <a:latin typeface="Roboto slab"/>
              </a:rPr>
            </a:br>
            <a:r>
              <a:rPr lang="nl-NL" sz="1200">
                <a:latin typeface="Roboto slab"/>
              </a:rPr>
              <a:t>- Vervangen case (backcover) </a:t>
            </a:r>
            <a:br>
              <a:rPr lang="nl-NL" sz="1200">
                <a:latin typeface="Roboto slab"/>
              </a:rPr>
            </a:br>
            <a:r>
              <a:rPr lang="nl-NL" sz="1200">
                <a:latin typeface="Roboto slab"/>
              </a:rPr>
              <a:t>- Connectoren, Camera’s, Speakers en Sensoren (basisvaardigheden) </a:t>
            </a:r>
            <a:br>
              <a:rPr lang="nl-NL" sz="1200">
                <a:latin typeface="Roboto slab"/>
              </a:rPr>
            </a:br>
            <a:r>
              <a:rPr lang="nl-NL" sz="1200">
                <a:latin typeface="Roboto slab"/>
              </a:rPr>
              <a:t>- Vervangen accu  </a:t>
            </a:r>
          </a:p>
        </p:txBody>
      </p:sp>
      <p:sp>
        <p:nvSpPr>
          <p:cNvPr id="6" name="Tijdelijke aanduiding voor inhoud 2">
            <a:extLst>
              <a:ext uri="{FF2B5EF4-FFF2-40B4-BE49-F238E27FC236}">
                <a16:creationId xmlns:a16="http://schemas.microsoft.com/office/drawing/2014/main" id="{C5319983-ED60-C759-2CA4-9DCC5424FE9D}"/>
              </a:ext>
            </a:extLst>
          </p:cNvPr>
          <p:cNvSpPr txBox="1">
            <a:spLocks/>
          </p:cNvSpPr>
          <p:nvPr/>
        </p:nvSpPr>
        <p:spPr>
          <a:xfrm>
            <a:off x="6828324" y="494527"/>
            <a:ext cx="6259484" cy="5032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nl-NL">
                <a:latin typeface="Roboto slab"/>
              </a:rPr>
              <a:t> </a:t>
            </a:r>
            <a:endParaRPr lang="nl-NL" sz="2000">
              <a:latin typeface="Roboto slab"/>
            </a:endParaRPr>
          </a:p>
          <a:p>
            <a:pPr marL="0" indent="0" fontAlgn="base">
              <a:buNone/>
            </a:pPr>
            <a:r>
              <a:rPr lang="nl-NL" sz="1200" b="1">
                <a:latin typeface="Roboto slab"/>
              </a:rPr>
              <a:t>Tablets</a:t>
            </a:r>
            <a:r>
              <a:rPr lang="nl-NL" sz="1200">
                <a:latin typeface="Roboto slab"/>
              </a:rPr>
              <a:t> </a:t>
            </a:r>
            <a:br>
              <a:rPr lang="nl-NL" sz="1200">
                <a:latin typeface="Roboto slab"/>
              </a:rPr>
            </a:br>
            <a:r>
              <a:rPr lang="nl-NL" sz="1200">
                <a:latin typeface="Roboto slab"/>
              </a:rPr>
              <a:t>- Werking en besturingssysteem </a:t>
            </a:r>
            <a:br>
              <a:rPr lang="nl-NL" sz="1200">
                <a:latin typeface="Roboto slab"/>
              </a:rPr>
            </a:br>
            <a:r>
              <a:rPr lang="nl-NL" sz="1200">
                <a:latin typeface="Roboto slab"/>
              </a:rPr>
              <a:t>- Veel voorkomende problemen en herkennen van kwaliteit </a:t>
            </a:r>
            <a:br>
              <a:rPr lang="nl-NL" sz="1200">
                <a:latin typeface="Roboto slab"/>
              </a:rPr>
            </a:br>
            <a:r>
              <a:rPr lang="nl-NL" sz="1200">
                <a:latin typeface="Roboto slab"/>
              </a:rPr>
              <a:t>- Stellen van een diagnose (o.a. gebruiken en aflezen multimeter) </a:t>
            </a:r>
            <a:br>
              <a:rPr lang="nl-NL" sz="1200">
                <a:latin typeface="Roboto slab"/>
              </a:rPr>
            </a:br>
            <a:r>
              <a:rPr lang="nl-NL" sz="1200">
                <a:latin typeface="Roboto slab"/>
              </a:rPr>
              <a:t>- Vervangen display </a:t>
            </a:r>
            <a:br>
              <a:rPr lang="nl-NL" sz="1200">
                <a:latin typeface="Roboto slab"/>
              </a:rPr>
            </a:br>
            <a:r>
              <a:rPr lang="nl-NL" sz="1200">
                <a:latin typeface="Roboto slab"/>
              </a:rPr>
              <a:t>- Connectoren en Sensoren (basisvaardigheden) </a:t>
            </a:r>
            <a:br>
              <a:rPr lang="nl-NL" sz="1200">
                <a:latin typeface="Roboto slab"/>
              </a:rPr>
            </a:br>
            <a:r>
              <a:rPr lang="nl-NL" sz="1200">
                <a:latin typeface="Roboto slab"/>
              </a:rPr>
              <a:t>- Accu  </a:t>
            </a:r>
            <a:br>
              <a:rPr lang="nl-NL" sz="1200">
                <a:latin typeface="Roboto slab"/>
              </a:rPr>
            </a:br>
            <a:r>
              <a:rPr lang="nl-NL" sz="1200">
                <a:latin typeface="Roboto slab"/>
              </a:rPr>
              <a:t> </a:t>
            </a:r>
          </a:p>
          <a:p>
            <a:pPr marL="0" indent="0" fontAlgn="base">
              <a:buNone/>
            </a:pPr>
            <a:r>
              <a:rPr lang="nl-NL" sz="1200" b="1">
                <a:latin typeface="Roboto slab"/>
              </a:rPr>
              <a:t>Solderen</a:t>
            </a:r>
            <a:r>
              <a:rPr lang="nl-NL" sz="1200">
                <a:latin typeface="Roboto slab"/>
              </a:rPr>
              <a:t> </a:t>
            </a:r>
            <a:br>
              <a:rPr lang="nl-NL" sz="1200">
                <a:latin typeface="Roboto slab"/>
              </a:rPr>
            </a:br>
            <a:r>
              <a:rPr lang="nl-NL" sz="1200">
                <a:latin typeface="Roboto slab"/>
              </a:rPr>
              <a:t>- Wat is solderen (basisvaardigheden)  </a:t>
            </a:r>
            <a:br>
              <a:rPr lang="nl-NL" sz="1200">
                <a:latin typeface="Roboto slab"/>
              </a:rPr>
            </a:br>
            <a:r>
              <a:rPr lang="nl-NL" sz="1200">
                <a:latin typeface="Roboto slab"/>
              </a:rPr>
              <a:t> </a:t>
            </a:r>
          </a:p>
          <a:p>
            <a:pPr marL="0" indent="0" fontAlgn="base">
              <a:buNone/>
            </a:pPr>
            <a:r>
              <a:rPr lang="nl-NL" sz="1200" b="1">
                <a:latin typeface="Roboto slab"/>
              </a:rPr>
              <a:t>Gereedschap, testapparatuur</a:t>
            </a:r>
            <a:r>
              <a:rPr lang="nl-NL" sz="1200">
                <a:latin typeface="Roboto slab"/>
              </a:rPr>
              <a:t> </a:t>
            </a:r>
            <a:br>
              <a:rPr lang="nl-NL" sz="1200">
                <a:latin typeface="Roboto slab"/>
              </a:rPr>
            </a:br>
            <a:r>
              <a:rPr lang="nl-NL" sz="1200">
                <a:latin typeface="Roboto slab"/>
              </a:rPr>
              <a:t>- Hoe ziet een werkplek eruit?</a:t>
            </a:r>
            <a:br>
              <a:rPr lang="nl-NL" sz="1200">
                <a:latin typeface="Roboto slab"/>
              </a:rPr>
            </a:br>
            <a:r>
              <a:rPr lang="nl-NL" sz="1200">
                <a:latin typeface="Roboto slab"/>
              </a:rPr>
              <a:t>- Tools voor het openen van een Smartphone of Tablet </a:t>
            </a:r>
            <a:br>
              <a:rPr lang="nl-NL" sz="1200">
                <a:latin typeface="Roboto slab"/>
              </a:rPr>
            </a:br>
            <a:r>
              <a:rPr lang="nl-NL" sz="1200">
                <a:latin typeface="Roboto slab"/>
              </a:rPr>
              <a:t>- Basis (tafel)gereedschappen </a:t>
            </a:r>
            <a:br>
              <a:rPr lang="nl-NL" sz="1200">
                <a:latin typeface="Roboto slab"/>
              </a:rPr>
            </a:br>
            <a:r>
              <a:rPr lang="nl-NL" sz="1200">
                <a:latin typeface="Roboto slab"/>
              </a:rPr>
              <a:t>- Regelbare voedingen (DC) </a:t>
            </a:r>
            <a:br>
              <a:rPr lang="nl-NL" sz="1200">
                <a:latin typeface="Roboto slab"/>
              </a:rPr>
            </a:br>
            <a:r>
              <a:rPr lang="nl-NL" sz="1200">
                <a:latin typeface="Roboto slab"/>
              </a:rPr>
              <a:t>- Reinigingssets </a:t>
            </a:r>
          </a:p>
          <a:p>
            <a:pPr marL="0" indent="0" fontAlgn="base">
              <a:buNone/>
            </a:pPr>
            <a:r>
              <a:rPr lang="nl-NL" sz="1200" b="1">
                <a:latin typeface="Roboto slab"/>
              </a:rPr>
              <a:t>Onderdelen</a:t>
            </a:r>
            <a:r>
              <a:rPr lang="nl-NL" sz="1200">
                <a:latin typeface="Roboto slab"/>
              </a:rPr>
              <a:t> </a:t>
            </a:r>
            <a:br>
              <a:rPr lang="nl-NL" sz="1200">
                <a:latin typeface="Roboto slab"/>
              </a:rPr>
            </a:br>
            <a:r>
              <a:rPr lang="nl-NL" sz="1200">
                <a:latin typeface="Roboto slab"/>
              </a:rPr>
              <a:t>- Herkennen van verschillende kwaliteiten voor iPhone/iPad </a:t>
            </a:r>
            <a:br>
              <a:rPr lang="nl-NL" sz="1200">
                <a:latin typeface="Roboto slab"/>
              </a:rPr>
            </a:br>
            <a:r>
              <a:rPr lang="nl-NL" sz="1200">
                <a:latin typeface="Roboto slab"/>
              </a:rPr>
              <a:t>- Advies omtrent startvoorraad en voorraadbeheer</a:t>
            </a:r>
          </a:p>
        </p:txBody>
      </p:sp>
      <p:pic>
        <p:nvPicPr>
          <p:cNvPr id="9" name="Picture 8" descr="Logo&#10;&#10;Description automatically generated">
            <a:extLst>
              <a:ext uri="{FF2B5EF4-FFF2-40B4-BE49-F238E27FC236}">
                <a16:creationId xmlns:a16="http://schemas.microsoft.com/office/drawing/2014/main" id="{1B9FEEA7-4BE1-4B64-84B7-BDD80706E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120175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CC454C-3A4C-5EB9-A663-46121AF4CE39}"/>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7BD5AF50-0E4D-B2D7-128F-2D82FDE14128}"/>
              </a:ext>
            </a:extLst>
          </p:cNvPr>
          <p:cNvSpPr>
            <a:spLocks noGrp="1"/>
          </p:cNvSpPr>
          <p:nvPr>
            <p:ph type="title"/>
          </p:nvPr>
        </p:nvSpPr>
        <p:spPr>
          <a:xfrm>
            <a:off x="1790359" y="322894"/>
            <a:ext cx="10515600" cy="1325563"/>
          </a:xfrm>
        </p:spPr>
        <p:txBody>
          <a:bodyPr anchor="t">
            <a:normAutofit/>
          </a:bodyPr>
          <a:lstStyle/>
          <a:p>
            <a:r>
              <a:rPr lang="nl-NL" sz="2000" b="1">
                <a:latin typeface="Roboto slab"/>
                <a:sym typeface="Wingdings" panose="05000000000000000000" pitchFamily="2" charset="2"/>
              </a:rPr>
              <a:t>Wat leer je tijdens de fysieke training L1/L2 (basisreparaties)? ?</a:t>
            </a:r>
            <a:endParaRPr lang="nl-NL" sz="900"/>
          </a:p>
        </p:txBody>
      </p:sp>
      <p:sp>
        <p:nvSpPr>
          <p:cNvPr id="5" name="Tijdelijke aanduiding voor inhoud 4">
            <a:extLst>
              <a:ext uri="{FF2B5EF4-FFF2-40B4-BE49-F238E27FC236}">
                <a16:creationId xmlns:a16="http://schemas.microsoft.com/office/drawing/2014/main" id="{628FF14A-71FE-3B36-FF08-2690B1A1F82C}"/>
              </a:ext>
            </a:extLst>
          </p:cNvPr>
          <p:cNvSpPr>
            <a:spLocks noGrp="1"/>
          </p:cNvSpPr>
          <p:nvPr>
            <p:ph idx="1"/>
          </p:nvPr>
        </p:nvSpPr>
        <p:spPr>
          <a:xfrm>
            <a:off x="1790359" y="1232782"/>
            <a:ext cx="9868760" cy="5147469"/>
          </a:xfrm>
        </p:spPr>
        <p:txBody>
          <a:bodyPr>
            <a:normAutofit fontScale="92500" lnSpcReduction="20000"/>
          </a:bodyPr>
          <a:lstStyle/>
          <a:p>
            <a:pPr fontAlgn="base"/>
            <a:r>
              <a:rPr lang="nl-NL" sz="1700" b="1" dirty="0">
                <a:latin typeface="Roboto slab"/>
              </a:rPr>
              <a:t>Hoe implementeer je reparaties in je dienstverlening?</a:t>
            </a:r>
            <a:r>
              <a:rPr lang="nl-NL" sz="1700" dirty="0">
                <a:latin typeface="Roboto slab"/>
              </a:rPr>
              <a:t>  </a:t>
            </a:r>
            <a:br>
              <a:rPr lang="nl-NL" sz="1700" dirty="0">
                <a:latin typeface="Roboto slab"/>
              </a:rPr>
            </a:br>
            <a:r>
              <a:rPr lang="nl-NL" sz="1700" dirty="0">
                <a:latin typeface="Roboto slab"/>
              </a:rPr>
              <a:t>Hoe ga je om met technische werkzaamheden in jouw winkel. 10 tips om hier goed op voorbereid te zijn. </a:t>
            </a:r>
          </a:p>
          <a:p>
            <a:pPr fontAlgn="base"/>
            <a:endParaRPr lang="nl-NL" sz="1700" dirty="0">
              <a:latin typeface="Roboto slab"/>
            </a:endParaRPr>
          </a:p>
          <a:p>
            <a:pPr fontAlgn="base"/>
            <a:r>
              <a:rPr lang="nl-NL" sz="1700" b="1" dirty="0">
                <a:latin typeface="Roboto slab"/>
              </a:rPr>
              <a:t>Training van alle belangrijkste L1/L2 skills (Apple en Samsung).</a:t>
            </a:r>
            <a:r>
              <a:rPr lang="nl-NL" sz="1700" dirty="0">
                <a:latin typeface="Roboto slab"/>
              </a:rPr>
              <a:t>  </a:t>
            </a:r>
            <a:br>
              <a:rPr lang="nl-NL" sz="1700" dirty="0">
                <a:latin typeface="Roboto slab"/>
              </a:rPr>
            </a:br>
            <a:r>
              <a:rPr lang="nl-NL" sz="1700" dirty="0">
                <a:latin typeface="Roboto slab"/>
              </a:rPr>
              <a:t>Je leert de basis van smartphone/tablet </a:t>
            </a:r>
            <a:r>
              <a:rPr lang="nl-NL" sz="1700" dirty="0" err="1">
                <a:latin typeface="Roboto slab"/>
              </a:rPr>
              <a:t>repair</a:t>
            </a:r>
            <a:r>
              <a:rPr lang="nl-NL" sz="1700" dirty="0">
                <a:latin typeface="Roboto slab"/>
              </a:rPr>
              <a:t>. Je bent na deze training in staat om met vertrouwen alle scherm, batterij, speaker en camerareparaties uit te voeren. </a:t>
            </a:r>
          </a:p>
          <a:p>
            <a:pPr fontAlgn="base"/>
            <a:endParaRPr lang="nl-NL" sz="1700" dirty="0">
              <a:latin typeface="Roboto slab"/>
            </a:endParaRPr>
          </a:p>
          <a:p>
            <a:pPr fontAlgn="base"/>
            <a:r>
              <a:rPr lang="nl-NL" sz="1700" b="1" dirty="0">
                <a:latin typeface="Roboto slab"/>
              </a:rPr>
              <a:t>Wat zijn de tools die je gebruikt en hoe gebruik je ze het beste?</a:t>
            </a:r>
            <a:r>
              <a:rPr lang="nl-NL" sz="1700" dirty="0">
                <a:latin typeface="Roboto slab"/>
              </a:rPr>
              <a:t>  </a:t>
            </a:r>
            <a:br>
              <a:rPr lang="nl-NL" sz="1700" dirty="0">
                <a:latin typeface="Roboto slab"/>
              </a:rPr>
            </a:br>
            <a:r>
              <a:rPr lang="nl-NL" sz="1700" dirty="0">
                <a:latin typeface="Roboto slab"/>
              </a:rPr>
              <a:t>We leren je welke tools er nodig zijn voor bepaalde werkzaamheden. Je krijgt alle trucjes mee die er zijn om zo efficiënt mogelijk te repareren. Iedere situatie is anders, iedere engineer is anders. We kijken en denken graag mee over de inzet van de juiste tools. Al dan niet staande in het zicht van de klant. </a:t>
            </a:r>
          </a:p>
          <a:p>
            <a:pPr fontAlgn="base"/>
            <a:endParaRPr lang="nl-NL" sz="1700" dirty="0">
              <a:latin typeface="Roboto slab"/>
            </a:endParaRPr>
          </a:p>
          <a:p>
            <a:pPr fontAlgn="base"/>
            <a:r>
              <a:rPr lang="nl-NL" sz="1700" b="1" dirty="0">
                <a:latin typeface="Roboto slab"/>
              </a:rPr>
              <a:t>Uitleg over de verschikkende kwaliteiten onderdelen.</a:t>
            </a:r>
            <a:r>
              <a:rPr lang="nl-NL" sz="1700" dirty="0">
                <a:latin typeface="Roboto slab"/>
              </a:rPr>
              <a:t> </a:t>
            </a:r>
            <a:br>
              <a:rPr lang="nl-NL" sz="1700" dirty="0">
                <a:latin typeface="Roboto slab"/>
              </a:rPr>
            </a:br>
            <a:r>
              <a:rPr lang="nl-NL" sz="1700" dirty="0">
                <a:latin typeface="Roboto slab"/>
              </a:rPr>
              <a:t>Welke verschillen zijn er en welke kwaliteit is voor welke situatie de beste keuze? Dit kan jou en de klant veel voordeel opleveren. </a:t>
            </a:r>
          </a:p>
          <a:p>
            <a:pPr fontAlgn="base"/>
            <a:endParaRPr lang="nl-NL" sz="1700" dirty="0">
              <a:latin typeface="Roboto slab"/>
            </a:endParaRPr>
          </a:p>
          <a:p>
            <a:pPr fontAlgn="base"/>
            <a:r>
              <a:rPr lang="nl-NL" sz="1700" b="1" dirty="0">
                <a:latin typeface="Roboto slab"/>
              </a:rPr>
              <a:t>Advies over startvoorraad en besteltips.</a:t>
            </a:r>
            <a:r>
              <a:rPr lang="nl-NL" sz="1700" dirty="0">
                <a:latin typeface="Roboto slab"/>
              </a:rPr>
              <a:t> </a:t>
            </a:r>
            <a:br>
              <a:rPr lang="nl-NL" sz="1700" dirty="0">
                <a:latin typeface="Roboto slab"/>
              </a:rPr>
            </a:br>
            <a:r>
              <a:rPr lang="nl-NL" sz="1700" dirty="0">
                <a:latin typeface="Roboto slab"/>
              </a:rPr>
              <a:t>We helpen je op weg met een voorstel voor een startvoorraad en geven je tips om zo optimaal mogelijk in te kopen, zonder al te veel risico te lopen op </a:t>
            </a:r>
            <a:r>
              <a:rPr lang="nl-NL" sz="1700" dirty="0" err="1">
                <a:latin typeface="Roboto slab"/>
              </a:rPr>
              <a:t>retouren</a:t>
            </a:r>
            <a:r>
              <a:rPr lang="nl-NL" sz="1700" dirty="0">
                <a:latin typeface="Roboto slab"/>
              </a:rPr>
              <a:t> en afschrijvingen. </a:t>
            </a:r>
          </a:p>
          <a:p>
            <a:endParaRPr lang="nl-NL" sz="1600" dirty="0">
              <a:latin typeface="Roboto slab"/>
            </a:endParaRPr>
          </a:p>
        </p:txBody>
      </p:sp>
      <p:pic>
        <p:nvPicPr>
          <p:cNvPr id="8" name="Picture 7" descr="Logo&#10;&#10;Description automatically generated">
            <a:extLst>
              <a:ext uri="{FF2B5EF4-FFF2-40B4-BE49-F238E27FC236}">
                <a16:creationId xmlns:a16="http://schemas.microsoft.com/office/drawing/2014/main" id="{DC6CA442-ED04-497A-B659-0897FF9DB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3945752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2A5E3B-E4FE-956A-39F1-C2062ACD6323}"/>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7BD5AF50-0E4D-B2D7-128F-2D82FDE14128}"/>
              </a:ext>
            </a:extLst>
          </p:cNvPr>
          <p:cNvSpPr>
            <a:spLocks noGrp="1"/>
          </p:cNvSpPr>
          <p:nvPr>
            <p:ph type="title"/>
          </p:nvPr>
        </p:nvSpPr>
        <p:spPr>
          <a:xfrm>
            <a:off x="1771650" y="322894"/>
            <a:ext cx="10515600" cy="1325563"/>
          </a:xfrm>
        </p:spPr>
        <p:txBody>
          <a:bodyPr anchor="t">
            <a:normAutofit/>
          </a:bodyPr>
          <a:lstStyle/>
          <a:p>
            <a:r>
              <a:rPr lang="nl-NL" sz="2000" b="1">
                <a:latin typeface="+mn-lt"/>
              </a:rPr>
              <a:t>Wat leer je tijdens de e-</a:t>
            </a:r>
            <a:r>
              <a:rPr lang="nl-NL" sz="2000" b="1" err="1">
                <a:latin typeface="+mn-lt"/>
              </a:rPr>
              <a:t>learning</a:t>
            </a:r>
            <a:r>
              <a:rPr lang="nl-NL" sz="2000" b="1">
                <a:latin typeface="+mn-lt"/>
              </a:rPr>
              <a:t> L2/L3 (micro solderen)? </a:t>
            </a:r>
          </a:p>
        </p:txBody>
      </p:sp>
      <p:sp>
        <p:nvSpPr>
          <p:cNvPr id="4" name="Tijdelijke aanduiding voor inhoud 2">
            <a:extLst>
              <a:ext uri="{FF2B5EF4-FFF2-40B4-BE49-F238E27FC236}">
                <a16:creationId xmlns:a16="http://schemas.microsoft.com/office/drawing/2014/main" id="{89711DE6-D83E-4369-A45C-17F91D303326}"/>
              </a:ext>
            </a:extLst>
          </p:cNvPr>
          <p:cNvSpPr txBox="1">
            <a:spLocks/>
          </p:cNvSpPr>
          <p:nvPr/>
        </p:nvSpPr>
        <p:spPr>
          <a:xfrm>
            <a:off x="1771650" y="872121"/>
            <a:ext cx="5784960" cy="50271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20000"/>
              </a:lnSpc>
              <a:spcBef>
                <a:spcPts val="3600"/>
              </a:spcBef>
              <a:buNone/>
            </a:pPr>
            <a:r>
              <a:rPr lang="nl-NL" sz="1000" b="1" dirty="0">
                <a:latin typeface="Roboto slab"/>
              </a:rPr>
              <a:t>1.1 Basis elektrische theorie + schema's:</a:t>
            </a:r>
            <a:r>
              <a:rPr lang="nl-NL" sz="1000" dirty="0">
                <a:latin typeface="Roboto slab"/>
              </a:rPr>
              <a:t> </a:t>
            </a:r>
            <a:br>
              <a:rPr lang="en-US" sz="1000" dirty="0">
                <a:latin typeface="Roboto slab"/>
              </a:rPr>
            </a:br>
            <a:r>
              <a:rPr lang="nl-NL" sz="1000" dirty="0">
                <a:latin typeface="Roboto slab"/>
              </a:rPr>
              <a:t>- Anatomie van het moederbord </a:t>
            </a:r>
            <a:br>
              <a:rPr lang="en-US" sz="1000" dirty="0">
                <a:latin typeface="Roboto slab"/>
              </a:rPr>
            </a:br>
            <a:r>
              <a:rPr lang="nl-NL" sz="1000" dirty="0">
                <a:latin typeface="Roboto slab"/>
              </a:rPr>
              <a:t>- Hoe inzicht in weerstand je helpt bij het repareren van een moederbord. </a:t>
            </a:r>
            <a:br>
              <a:rPr lang="en-US" sz="1000" dirty="0">
                <a:latin typeface="Roboto slab"/>
              </a:rPr>
            </a:br>
            <a:r>
              <a:rPr lang="nl-NL" sz="1000" dirty="0">
                <a:latin typeface="Roboto slab"/>
              </a:rPr>
              <a:t>- Multimeters 101 - alles wat je nodig hebt om toestellen te testen </a:t>
            </a:r>
            <a:br>
              <a:rPr lang="en-US" sz="1000" dirty="0">
                <a:latin typeface="Roboto slab"/>
              </a:rPr>
            </a:br>
            <a:r>
              <a:rPr lang="nl-NL" sz="1000" dirty="0">
                <a:latin typeface="Roboto slab"/>
              </a:rPr>
              <a:t>- Elektrische theorie in vogelvlucht. </a:t>
            </a:r>
            <a:br>
              <a:rPr lang="en-US" sz="1000" dirty="0">
                <a:latin typeface="Roboto slab"/>
              </a:rPr>
            </a:br>
            <a:r>
              <a:rPr lang="nl-NL" sz="1000" dirty="0">
                <a:latin typeface="Roboto slab"/>
              </a:rPr>
              <a:t>- Inferentievaardigheden </a:t>
            </a:r>
            <a:br>
              <a:rPr lang="en-US" sz="1000" dirty="0">
                <a:latin typeface="Roboto slab"/>
              </a:rPr>
            </a:br>
            <a:r>
              <a:rPr lang="nl-NL" sz="1000" dirty="0">
                <a:latin typeface="Roboto slab"/>
              </a:rPr>
              <a:t>- Hoe je schema's kunt lezen. </a:t>
            </a:r>
            <a:br>
              <a:rPr lang="en-US" sz="1000" dirty="0">
                <a:latin typeface="Roboto slab"/>
              </a:rPr>
            </a:br>
            <a:r>
              <a:rPr lang="nl-NL" sz="1000" dirty="0">
                <a:latin typeface="Roboto slab"/>
              </a:rPr>
              <a:t>- Waar je wat in schema's kunt vinden. </a:t>
            </a:r>
            <a:br>
              <a:rPr lang="en-US" sz="1000" dirty="0">
                <a:latin typeface="Roboto slab"/>
              </a:rPr>
            </a:br>
            <a:r>
              <a:rPr lang="nl-NL" sz="1000" dirty="0">
                <a:latin typeface="Roboto slab"/>
              </a:rPr>
              <a:t>- Bordweergave Navigatie en gebruik </a:t>
            </a:r>
            <a:br>
              <a:rPr lang="en-US" sz="1000" dirty="0">
                <a:latin typeface="Roboto slab"/>
              </a:rPr>
            </a:br>
            <a:r>
              <a:rPr lang="nl-NL" sz="1000" dirty="0">
                <a:latin typeface="Roboto slab"/>
              </a:rPr>
              <a:t>- Basis elektrische onderdelen en hoe ze te testen </a:t>
            </a:r>
            <a:br>
              <a:rPr lang="en-US" sz="1000" dirty="0">
                <a:latin typeface="Roboto slab"/>
              </a:rPr>
            </a:br>
            <a:r>
              <a:rPr lang="nl-NL" sz="1000" dirty="0">
                <a:latin typeface="Roboto slab"/>
              </a:rPr>
              <a:t>- Diagnostische informatie begrijpen  </a:t>
            </a:r>
          </a:p>
          <a:p>
            <a:pPr marL="0" indent="0" fontAlgn="base">
              <a:buNone/>
            </a:pPr>
            <a:r>
              <a:rPr lang="nl-NL" sz="1000" b="1" dirty="0">
                <a:latin typeface="Roboto slab"/>
              </a:rPr>
              <a:t>1.2 De theorie van solderen van A tot Z met Art of Reparatie-processen om </a:t>
            </a:r>
            <a:br>
              <a:rPr lang="nl-NL" sz="1000" b="1" dirty="0">
                <a:latin typeface="Roboto slab"/>
              </a:rPr>
            </a:br>
            <a:r>
              <a:rPr lang="nl-NL" sz="1000" b="1" dirty="0">
                <a:latin typeface="Roboto slab"/>
              </a:rPr>
              <a:t>altijd perfect te solderen!</a:t>
            </a:r>
            <a:r>
              <a:rPr lang="nl-NL" sz="1000" dirty="0">
                <a:latin typeface="Roboto slab"/>
              </a:rPr>
              <a:t> </a:t>
            </a:r>
          </a:p>
          <a:p>
            <a:pPr marL="0" indent="0" fontAlgn="base">
              <a:lnSpc>
                <a:spcPct val="120000"/>
              </a:lnSpc>
              <a:buNone/>
            </a:pPr>
            <a:r>
              <a:rPr lang="nl-NL" sz="1000" b="1" dirty="0">
                <a:latin typeface="Roboto slab"/>
              </a:rPr>
              <a:t>1.3 Micro solderen basistheorie:</a:t>
            </a:r>
            <a:r>
              <a:rPr lang="nl-NL" sz="1000" dirty="0">
                <a:latin typeface="Roboto slab"/>
              </a:rPr>
              <a:t> </a:t>
            </a:r>
            <a:br>
              <a:rPr lang="en-US" sz="1000" dirty="0">
                <a:latin typeface="Roboto slab"/>
              </a:rPr>
            </a:br>
            <a:r>
              <a:rPr lang="nl-NL" sz="1000" dirty="0">
                <a:latin typeface="Roboto slab"/>
              </a:rPr>
              <a:t>- Soldeerdampen en veiligheid in de winkel </a:t>
            </a:r>
            <a:br>
              <a:rPr lang="en-US" sz="1000" dirty="0">
                <a:latin typeface="Roboto slab"/>
              </a:rPr>
            </a:br>
            <a:r>
              <a:rPr lang="nl-NL" sz="1000" dirty="0">
                <a:latin typeface="Roboto slab"/>
              </a:rPr>
              <a:t>- Hoe je kunt voorkomen dat je dingen kapotmaakt </a:t>
            </a:r>
            <a:br>
              <a:rPr lang="en-US" sz="1000" dirty="0">
                <a:latin typeface="Roboto slab"/>
              </a:rPr>
            </a:br>
            <a:r>
              <a:rPr lang="nl-NL" sz="1000" dirty="0">
                <a:latin typeface="Roboto slab"/>
              </a:rPr>
              <a:t>- </a:t>
            </a:r>
            <a:r>
              <a:rPr lang="nl-NL" sz="1000" dirty="0" err="1">
                <a:latin typeface="Roboto slab"/>
              </a:rPr>
              <a:t>Eutectische</a:t>
            </a:r>
            <a:r>
              <a:rPr lang="nl-NL" sz="1000" dirty="0">
                <a:latin typeface="Roboto slab"/>
              </a:rPr>
              <a:t> versus niet-</a:t>
            </a:r>
            <a:r>
              <a:rPr lang="nl-NL" sz="1000" dirty="0" err="1">
                <a:latin typeface="Roboto slab"/>
              </a:rPr>
              <a:t>eutectische</a:t>
            </a:r>
            <a:r>
              <a:rPr lang="nl-NL" sz="1000" dirty="0">
                <a:latin typeface="Roboto slab"/>
              </a:rPr>
              <a:t> legeringen </a:t>
            </a:r>
            <a:br>
              <a:rPr lang="en-US" sz="1000" dirty="0">
                <a:latin typeface="Roboto slab"/>
              </a:rPr>
            </a:br>
            <a:r>
              <a:rPr lang="nl-NL" sz="1000" dirty="0">
                <a:latin typeface="Roboto slab"/>
              </a:rPr>
              <a:t>- Soldeertypes &amp; smeltpunten </a:t>
            </a:r>
            <a:br>
              <a:rPr lang="en-US" sz="1000" dirty="0">
                <a:latin typeface="Roboto slab"/>
              </a:rPr>
            </a:br>
            <a:r>
              <a:rPr lang="nl-NL" sz="1000" dirty="0">
                <a:latin typeface="Roboto slab"/>
              </a:rPr>
              <a:t>- Waarom ‘Low </a:t>
            </a:r>
            <a:r>
              <a:rPr lang="nl-NL" sz="1000" dirty="0" err="1">
                <a:latin typeface="Roboto slab"/>
              </a:rPr>
              <a:t>Melt</a:t>
            </a:r>
            <a:r>
              <a:rPr lang="nl-NL" sz="1000" dirty="0">
                <a:latin typeface="Roboto slab"/>
              </a:rPr>
              <a:t>’ meestal geen goede optie is. </a:t>
            </a:r>
            <a:br>
              <a:rPr lang="en-US" sz="1000" dirty="0">
                <a:latin typeface="Roboto slab"/>
              </a:rPr>
            </a:br>
            <a:r>
              <a:rPr lang="nl-NL" sz="1000" dirty="0">
                <a:latin typeface="Roboto slab"/>
              </a:rPr>
              <a:t>- Assortiment soldeermiddelen </a:t>
            </a:r>
            <a:br>
              <a:rPr lang="en-US" sz="1000" dirty="0">
                <a:latin typeface="Roboto slab"/>
              </a:rPr>
            </a:br>
            <a:r>
              <a:rPr lang="nl-NL" sz="1000" dirty="0">
                <a:latin typeface="Roboto slab"/>
              </a:rPr>
              <a:t>- Voorverwarmertheorie (thermische traagheid bevriezen) </a:t>
            </a:r>
            <a:br>
              <a:rPr lang="en-US" sz="1000" dirty="0">
                <a:latin typeface="Roboto slab"/>
              </a:rPr>
            </a:br>
            <a:r>
              <a:rPr lang="nl-NL" sz="1000" dirty="0">
                <a:latin typeface="Roboto slab"/>
              </a:rPr>
              <a:t>- Thermodynamica van micro solderen </a:t>
            </a:r>
            <a:br>
              <a:rPr lang="en-US" sz="1000" dirty="0">
                <a:latin typeface="Roboto slab"/>
              </a:rPr>
            </a:br>
            <a:r>
              <a:rPr lang="nl-NL" sz="1000" dirty="0">
                <a:latin typeface="Roboto slab"/>
              </a:rPr>
              <a:t>- Verwarmingstheorie, thermische koppeling, thermische bandbreedte, </a:t>
            </a:r>
            <a:r>
              <a:rPr lang="nl-NL" sz="1000" dirty="0" err="1">
                <a:latin typeface="Roboto slab"/>
              </a:rPr>
              <a:t>systeemverzadigingpunten</a:t>
            </a:r>
            <a:r>
              <a:rPr lang="nl-NL" sz="1000" dirty="0">
                <a:latin typeface="Roboto slab"/>
              </a:rPr>
              <a:t> </a:t>
            </a:r>
            <a:br>
              <a:rPr lang="en-US" sz="1000" dirty="0">
                <a:latin typeface="Roboto slab"/>
              </a:rPr>
            </a:br>
            <a:r>
              <a:rPr lang="nl-NL" sz="1000" dirty="0">
                <a:latin typeface="Roboto slab"/>
              </a:rPr>
              <a:t>- Aanvalshoek: Hete lucht richten en de printplaat aanraken met een soldeerbout </a:t>
            </a:r>
            <a:br>
              <a:rPr lang="en-US" sz="1000" dirty="0">
                <a:latin typeface="Roboto slab"/>
              </a:rPr>
            </a:br>
            <a:r>
              <a:rPr lang="nl-NL" sz="1000" dirty="0">
                <a:latin typeface="Roboto slab"/>
              </a:rPr>
              <a:t>- Koellichamen en isolatoren </a:t>
            </a:r>
            <a:br>
              <a:rPr lang="en-US" sz="1000" dirty="0">
                <a:latin typeface="Roboto slab"/>
              </a:rPr>
            </a:br>
            <a:r>
              <a:rPr lang="nl-NL" sz="1000" dirty="0">
                <a:latin typeface="Roboto slab"/>
              </a:rPr>
              <a:t>- Tip- en mondstukmaat kiezen </a:t>
            </a:r>
            <a:br>
              <a:rPr lang="en-US" sz="1000" dirty="0">
                <a:latin typeface="Roboto slab"/>
              </a:rPr>
            </a:br>
            <a:r>
              <a:rPr lang="nl-NL" sz="1000" dirty="0">
                <a:latin typeface="Roboto slab"/>
              </a:rPr>
              <a:t>- </a:t>
            </a:r>
            <a:r>
              <a:rPr lang="nl-NL" sz="1000" dirty="0" err="1">
                <a:latin typeface="Roboto slab"/>
              </a:rPr>
              <a:t>Kapton</a:t>
            </a:r>
            <a:r>
              <a:rPr lang="nl-NL" sz="1000" dirty="0">
                <a:latin typeface="Roboto slab"/>
              </a:rPr>
              <a:t> &amp; Silicone Tape </a:t>
            </a:r>
            <a:br>
              <a:rPr lang="en-US" sz="1000" dirty="0">
                <a:latin typeface="Roboto slab"/>
              </a:rPr>
            </a:br>
            <a:r>
              <a:rPr lang="nl-NL" sz="1000" dirty="0">
                <a:latin typeface="Roboto slab"/>
              </a:rPr>
              <a:t>- Problemen op bordniveau </a:t>
            </a:r>
            <a:br>
              <a:rPr lang="en-US" sz="1000" dirty="0">
                <a:latin typeface="Roboto slab"/>
              </a:rPr>
            </a:br>
            <a:r>
              <a:rPr lang="nl-NL" sz="1000" dirty="0">
                <a:latin typeface="Roboto slab"/>
              </a:rPr>
              <a:t>- Theorie van evenwijdige lijnen </a:t>
            </a:r>
            <a:br>
              <a:rPr lang="en-US" sz="1000" dirty="0">
                <a:latin typeface="Roboto slab"/>
              </a:rPr>
            </a:br>
            <a:r>
              <a:rPr lang="nl-NL" sz="1000" dirty="0">
                <a:latin typeface="Roboto slab"/>
              </a:rPr>
              <a:t>- Theorie van het oogsten van componenten</a:t>
            </a:r>
          </a:p>
        </p:txBody>
      </p:sp>
      <p:sp>
        <p:nvSpPr>
          <p:cNvPr id="6" name="Tijdelijke aanduiding voor inhoud 2">
            <a:extLst>
              <a:ext uri="{FF2B5EF4-FFF2-40B4-BE49-F238E27FC236}">
                <a16:creationId xmlns:a16="http://schemas.microsoft.com/office/drawing/2014/main" id="{73ABCF54-4E8D-E6BF-8DD5-B30D2784768D}"/>
              </a:ext>
            </a:extLst>
          </p:cNvPr>
          <p:cNvSpPr txBox="1">
            <a:spLocks/>
          </p:cNvSpPr>
          <p:nvPr/>
        </p:nvSpPr>
        <p:spPr>
          <a:xfrm>
            <a:off x="7374617" y="861203"/>
            <a:ext cx="4647757" cy="314365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10000"/>
              </a:lnSpc>
              <a:buNone/>
            </a:pPr>
            <a:r>
              <a:rPr lang="nl-NL" sz="1000" b="1" dirty="0">
                <a:latin typeface="Roboto slab"/>
              </a:rPr>
              <a:t>1.4 De basis van micro solderen in de praktijk:</a:t>
            </a:r>
            <a:r>
              <a:rPr lang="nl-NL" sz="1000" dirty="0">
                <a:latin typeface="Roboto slab"/>
              </a:rPr>
              <a:t> </a:t>
            </a:r>
            <a:br>
              <a:rPr lang="en-US" sz="1000" dirty="0">
                <a:latin typeface="Roboto slab"/>
              </a:rPr>
            </a:br>
            <a:r>
              <a:rPr lang="nl-NL" sz="1000" dirty="0">
                <a:latin typeface="Roboto slab"/>
              </a:rPr>
              <a:t>- Epoxy, zachte coatings, harde coatings reinigen </a:t>
            </a:r>
            <a:br>
              <a:rPr lang="en-US" sz="1000" dirty="0">
                <a:latin typeface="Roboto slab"/>
              </a:rPr>
            </a:br>
            <a:r>
              <a:rPr lang="nl-NL" sz="1000" dirty="0">
                <a:latin typeface="Roboto slab"/>
              </a:rPr>
              <a:t>- Theorie van de verwijdering van EMI-bescherming (lage, gemiddelde, hoge temp.) </a:t>
            </a:r>
            <a:br>
              <a:rPr lang="en-US" sz="1000" dirty="0">
                <a:latin typeface="Roboto slab"/>
              </a:rPr>
            </a:br>
            <a:r>
              <a:rPr lang="nl-NL" sz="1000" dirty="0">
                <a:latin typeface="Roboto slab"/>
              </a:rPr>
              <a:t>- Zwaartekracht versus anti-zwaartekrachtmethoden voor het oogsten van componenten </a:t>
            </a:r>
            <a:br>
              <a:rPr lang="en-US" sz="1000" dirty="0">
                <a:latin typeface="Roboto slab"/>
              </a:rPr>
            </a:br>
            <a:r>
              <a:rPr lang="nl-NL" sz="1000" dirty="0">
                <a:latin typeface="Roboto slab"/>
              </a:rPr>
              <a:t>- Naden opnieuw vastsolderen </a:t>
            </a:r>
            <a:br>
              <a:rPr lang="en-US" sz="1000" dirty="0">
                <a:latin typeface="Roboto slab"/>
              </a:rPr>
            </a:br>
            <a:r>
              <a:rPr lang="nl-NL" sz="1000" dirty="0">
                <a:latin typeface="Roboto slab"/>
              </a:rPr>
              <a:t>- Goede </a:t>
            </a:r>
            <a:r>
              <a:rPr lang="nl-NL" sz="1000" dirty="0" err="1">
                <a:latin typeface="Roboto slab"/>
              </a:rPr>
              <a:t>vs</a:t>
            </a:r>
            <a:r>
              <a:rPr lang="nl-NL" sz="1000" dirty="0">
                <a:latin typeface="Roboto slab"/>
              </a:rPr>
              <a:t> slechte soldeernaden </a:t>
            </a:r>
            <a:br>
              <a:rPr lang="en-US" sz="1000" dirty="0">
                <a:latin typeface="Roboto slab"/>
              </a:rPr>
            </a:br>
            <a:r>
              <a:rPr lang="nl-NL" sz="1000" dirty="0">
                <a:latin typeface="Roboto slab"/>
              </a:rPr>
              <a:t>- Verwijderen van overtollig soldeer </a:t>
            </a:r>
            <a:br>
              <a:rPr lang="en-US" sz="1000" dirty="0">
                <a:latin typeface="Roboto slab"/>
              </a:rPr>
            </a:br>
            <a:r>
              <a:rPr lang="nl-NL" sz="1000" dirty="0">
                <a:latin typeface="Roboto slab"/>
              </a:rPr>
              <a:t>- Verwijderen van gemorste flux </a:t>
            </a:r>
            <a:br>
              <a:rPr lang="en-US" sz="1000" dirty="0">
                <a:latin typeface="Roboto slab"/>
              </a:rPr>
            </a:br>
            <a:r>
              <a:rPr lang="nl-NL" sz="1000" dirty="0">
                <a:latin typeface="Roboto slab"/>
              </a:rPr>
              <a:t>- Omgaan met moeilijk bereikbare onderdelen. </a:t>
            </a:r>
            <a:br>
              <a:rPr lang="en-US" sz="1000" dirty="0">
                <a:latin typeface="Roboto slab"/>
              </a:rPr>
            </a:br>
            <a:r>
              <a:rPr lang="nl-NL" sz="1000" dirty="0">
                <a:latin typeface="Roboto slab"/>
              </a:rPr>
              <a:t>- Componenten met 1-3 naden </a:t>
            </a:r>
            <a:br>
              <a:rPr lang="en-US" sz="1000" dirty="0">
                <a:latin typeface="Roboto slab"/>
              </a:rPr>
            </a:br>
            <a:r>
              <a:rPr lang="nl-NL" sz="1000" dirty="0">
                <a:latin typeface="Roboto slab"/>
              </a:rPr>
              <a:t>- Componenten met lage dichtheid (</a:t>
            </a:r>
            <a:r>
              <a:rPr lang="nl-NL" sz="1000" dirty="0" err="1">
                <a:latin typeface="Roboto slab"/>
              </a:rPr>
              <a:t>FPC's</a:t>
            </a:r>
            <a:r>
              <a:rPr lang="nl-NL" sz="1000" dirty="0">
                <a:latin typeface="Roboto slab"/>
              </a:rPr>
              <a:t>, poortconnectoren, SD- en simkaartladen.)</a:t>
            </a:r>
            <a:br>
              <a:rPr lang="en-US" sz="1000" dirty="0">
                <a:latin typeface="Roboto slab"/>
              </a:rPr>
            </a:br>
            <a:r>
              <a:rPr lang="nl-NL" sz="1000" dirty="0">
                <a:latin typeface="Roboto slab"/>
              </a:rPr>
              <a:t>- Haakvormige pincet &amp; het oogsten van BGA-type componenten </a:t>
            </a:r>
            <a:br>
              <a:rPr lang="en-US" sz="1000" dirty="0">
                <a:latin typeface="Roboto slab"/>
              </a:rPr>
            </a:br>
            <a:r>
              <a:rPr lang="nl-NL" sz="1000" dirty="0">
                <a:latin typeface="Roboto slab"/>
              </a:rPr>
              <a:t>- Epoxy &amp; Jumpers </a:t>
            </a:r>
            <a:br>
              <a:rPr lang="en-US" sz="1000" dirty="0">
                <a:latin typeface="Roboto slab"/>
              </a:rPr>
            </a:br>
            <a:r>
              <a:rPr lang="nl-NL" sz="1000" dirty="0">
                <a:latin typeface="Roboto slab"/>
              </a:rPr>
              <a:t>- Theorie en Praktijk </a:t>
            </a:r>
            <a:r>
              <a:rPr lang="nl-NL" sz="1000" dirty="0" err="1">
                <a:latin typeface="Roboto slab"/>
              </a:rPr>
              <a:t>reballen</a:t>
            </a:r>
            <a:r>
              <a:rPr lang="nl-NL" sz="1000" dirty="0">
                <a:latin typeface="Roboto slab"/>
              </a:rPr>
              <a:t> </a:t>
            </a:r>
            <a:br>
              <a:rPr lang="en-US" sz="1000" dirty="0">
                <a:latin typeface="Roboto slab"/>
              </a:rPr>
            </a:br>
            <a:r>
              <a:rPr lang="nl-NL" sz="1000" dirty="0">
                <a:latin typeface="Roboto slab"/>
              </a:rPr>
              <a:t>- Waarom hebben sommige </a:t>
            </a:r>
            <a:r>
              <a:rPr lang="nl-NL" sz="1000" dirty="0" err="1">
                <a:latin typeface="Roboto slab"/>
              </a:rPr>
              <a:t>pads</a:t>
            </a:r>
            <a:r>
              <a:rPr lang="nl-NL" sz="1000" dirty="0">
                <a:latin typeface="Roboto slab"/>
              </a:rPr>
              <a:t> grotere hoeveelheden soldeer dan andere? </a:t>
            </a:r>
            <a:br>
              <a:rPr lang="en-US" sz="1000" dirty="0">
                <a:latin typeface="Roboto slab"/>
              </a:rPr>
            </a:br>
            <a:r>
              <a:rPr lang="nl-NL" sz="1000" dirty="0">
                <a:latin typeface="Roboto slab"/>
              </a:rPr>
              <a:t>- Opnieuw aanbrengen van BGA &amp; vergelijkbare componenten </a:t>
            </a:r>
            <a:br>
              <a:rPr lang="en-US" sz="1000" dirty="0">
                <a:latin typeface="Roboto slab"/>
              </a:rPr>
            </a:br>
            <a:r>
              <a:rPr lang="nl-NL" sz="1000" dirty="0">
                <a:latin typeface="Roboto slab"/>
              </a:rPr>
              <a:t>- IC-triangulatie </a:t>
            </a:r>
          </a:p>
          <a:p>
            <a:pPr fontAlgn="base"/>
            <a:endParaRPr lang="nl-NL" dirty="0"/>
          </a:p>
          <a:p>
            <a:pPr fontAlgn="base"/>
            <a:endParaRPr lang="nl-NL" dirty="0"/>
          </a:p>
          <a:p>
            <a:pPr fontAlgn="base"/>
            <a:endParaRPr lang="nl-NL" dirty="0"/>
          </a:p>
          <a:p>
            <a:pPr marL="0" indent="0">
              <a:buFont typeface="Arial" panose="020B0604020202020204" pitchFamily="34" charset="0"/>
              <a:buNone/>
            </a:pPr>
            <a:endParaRPr lang="nl-NL" dirty="0"/>
          </a:p>
        </p:txBody>
      </p:sp>
      <p:pic>
        <p:nvPicPr>
          <p:cNvPr id="9" name="Picture 8" descr="Logo&#10;&#10;Description automatically generated">
            <a:extLst>
              <a:ext uri="{FF2B5EF4-FFF2-40B4-BE49-F238E27FC236}">
                <a16:creationId xmlns:a16="http://schemas.microsoft.com/office/drawing/2014/main" id="{0E050504-05DA-460F-817F-D609D4276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798340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1C8111-758E-41B0-297B-8A90CD8F4017}"/>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7BD5AF50-0E4D-B2D7-128F-2D82FDE14128}"/>
              </a:ext>
            </a:extLst>
          </p:cNvPr>
          <p:cNvSpPr>
            <a:spLocks noGrp="1"/>
          </p:cNvSpPr>
          <p:nvPr>
            <p:ph type="title"/>
          </p:nvPr>
        </p:nvSpPr>
        <p:spPr>
          <a:xfrm>
            <a:off x="1744066" y="321938"/>
            <a:ext cx="10515600" cy="620081"/>
          </a:xfrm>
        </p:spPr>
        <p:txBody>
          <a:bodyPr anchor="t">
            <a:normAutofit/>
          </a:bodyPr>
          <a:lstStyle/>
          <a:p>
            <a:r>
              <a:rPr lang="nl-NL" sz="2000" b="1">
                <a:latin typeface="Roboto slab"/>
              </a:rPr>
              <a:t>Wat leer je tijdens de fysieke training  L2/L3 </a:t>
            </a:r>
            <a:r>
              <a:rPr lang="nl-NL" sz="2000" b="1">
                <a:latin typeface="+mn-lt"/>
              </a:rPr>
              <a:t>(micro solderen)</a:t>
            </a:r>
            <a:r>
              <a:rPr lang="nl-NL" sz="2000" b="1">
                <a:latin typeface="Roboto slab"/>
              </a:rPr>
              <a:t>?</a:t>
            </a:r>
          </a:p>
        </p:txBody>
      </p:sp>
      <p:sp>
        <p:nvSpPr>
          <p:cNvPr id="4" name="Tijdelijke aanduiding voor inhoud 2">
            <a:extLst>
              <a:ext uri="{FF2B5EF4-FFF2-40B4-BE49-F238E27FC236}">
                <a16:creationId xmlns:a16="http://schemas.microsoft.com/office/drawing/2014/main" id="{89711DE6-D83E-4369-A45C-17F91D303326}"/>
              </a:ext>
            </a:extLst>
          </p:cNvPr>
          <p:cNvSpPr txBox="1">
            <a:spLocks/>
          </p:cNvSpPr>
          <p:nvPr/>
        </p:nvSpPr>
        <p:spPr>
          <a:xfrm>
            <a:off x="1744066" y="1285240"/>
            <a:ext cx="9800234" cy="5250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nl-NL" sz="1400" dirty="0">
                <a:latin typeface="Roboto slab"/>
              </a:rPr>
              <a:t>Binnen 7 dagen leer je alle ins en outs over micro solderen. Deze cursus is zowel voor reparateurs die willen beginnen met micro solderen als voor reparateurs die er al het een en ander van weten. Justin en Quirijn geven je alle handvaten om jezelf te kunnen verbeteren en ze geven jou live advies op basis van jouw persoonlijke vaardigheden. </a:t>
            </a:r>
          </a:p>
          <a:p>
            <a:pPr marL="0" indent="0" fontAlgn="base">
              <a:buNone/>
            </a:pPr>
            <a:r>
              <a:rPr lang="nl-NL" sz="1400" dirty="0">
                <a:latin typeface="Roboto slab"/>
              </a:rPr>
              <a:t>Om een pro te worden in micro solderen moet je ook L2 reparaties helemaal onder de knie hebben. Daarom zal er tijdens de cursus bijvoorbeeld ook stil gestaan worden bij de 5 onderdelen van L2 reparaties:  </a:t>
            </a:r>
            <a:br>
              <a:rPr lang="nl-NL" sz="1400" dirty="0">
                <a:latin typeface="Roboto slab"/>
              </a:rPr>
            </a:br>
            <a:r>
              <a:rPr lang="nl-NL" sz="1400" dirty="0">
                <a:latin typeface="Roboto slab"/>
              </a:rPr>
              <a:t> </a:t>
            </a:r>
          </a:p>
          <a:p>
            <a:pPr fontAlgn="base"/>
            <a:r>
              <a:rPr lang="nl-NL" sz="1400" dirty="0">
                <a:latin typeface="Roboto slab"/>
              </a:rPr>
              <a:t>Warmte</a:t>
            </a:r>
          </a:p>
          <a:p>
            <a:pPr fontAlgn="base"/>
            <a:r>
              <a:rPr lang="nl-NL" sz="1400" dirty="0">
                <a:latin typeface="Roboto slab"/>
              </a:rPr>
              <a:t>Separatie </a:t>
            </a:r>
          </a:p>
          <a:p>
            <a:pPr fontAlgn="base"/>
            <a:r>
              <a:rPr lang="nl-NL" sz="1400" dirty="0">
                <a:latin typeface="Roboto slab"/>
              </a:rPr>
              <a:t>Verwijderen van residu  </a:t>
            </a:r>
          </a:p>
          <a:p>
            <a:pPr fontAlgn="base"/>
            <a:r>
              <a:rPr lang="nl-NL" sz="1400" dirty="0">
                <a:latin typeface="Roboto slab"/>
              </a:rPr>
              <a:t>Lijm  </a:t>
            </a:r>
          </a:p>
          <a:p>
            <a:pPr fontAlgn="base"/>
            <a:r>
              <a:rPr lang="nl-NL" sz="1400" dirty="0">
                <a:latin typeface="Roboto slab"/>
              </a:rPr>
              <a:t>Afdichten </a:t>
            </a:r>
          </a:p>
          <a:p>
            <a:pPr marL="0" indent="0" fontAlgn="base">
              <a:buNone/>
            </a:pPr>
            <a:br>
              <a:rPr lang="nl-NL" sz="1400" dirty="0">
                <a:latin typeface="Roboto slab"/>
              </a:rPr>
            </a:br>
            <a:r>
              <a:rPr lang="nl-NL" sz="1400" dirty="0">
                <a:latin typeface="Roboto slab"/>
              </a:rPr>
              <a:t>De trainers nemen je mee door alle basisvaardigheden die nodig zijn om 75% van alle L3 reparaties die in je winkel voorkomt te maken. Daarnaast krijg je de handvatten om de laatste 25% vrij gemakkelijk in je eigen tijd onder de knie te krijgen. Je leert de theorie van micro solderen 101 en zal deze later in de praktijk (102) brengen. Dit deel van de cursus zal veel intensiever zijn met veel theorie én hands-on werk. </a:t>
            </a:r>
          </a:p>
          <a:p>
            <a:pPr marL="0" indent="0" fontAlgn="base">
              <a:buNone/>
            </a:pPr>
            <a:r>
              <a:rPr lang="nl-NL" sz="1400" dirty="0">
                <a:latin typeface="Roboto slab"/>
              </a:rPr>
              <a:t>Na deze cursus weet jij alles over gereedschappen, de microscoop, thermodynamica en hoe je hiermee te werk gaat. Ook ben je onder andere in staat om een IC chip te vervangen, weet je alles over EMI </a:t>
            </a:r>
            <a:r>
              <a:rPr lang="nl-NL" sz="1400" dirty="0" err="1">
                <a:latin typeface="Roboto slab"/>
              </a:rPr>
              <a:t>shields</a:t>
            </a:r>
            <a:r>
              <a:rPr lang="nl-NL" sz="1400" dirty="0">
                <a:latin typeface="Roboto slab"/>
              </a:rPr>
              <a:t>, leer je alles over BGA stencils, de plaatsing van een BGA of QFN, epoxy en jumpers. Met andere woorden, je kent alle begrippen, theorie, handelingen en de juiste werkwijze van A tot Z. </a:t>
            </a:r>
          </a:p>
          <a:p>
            <a:pPr marL="0" indent="0">
              <a:buFont typeface="Arial" panose="020B0604020202020204" pitchFamily="34" charset="0"/>
              <a:buNone/>
            </a:pPr>
            <a:endParaRPr lang="nl-NL" sz="1050" dirty="0"/>
          </a:p>
        </p:txBody>
      </p:sp>
      <p:pic>
        <p:nvPicPr>
          <p:cNvPr id="8" name="Picture 7" descr="Logo&#10;&#10;Description automatically generated">
            <a:extLst>
              <a:ext uri="{FF2B5EF4-FFF2-40B4-BE49-F238E27FC236}">
                <a16:creationId xmlns:a16="http://schemas.microsoft.com/office/drawing/2014/main" id="{00F6FB3B-259E-4E4D-9210-C4103014E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982431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5677E3-3B4B-6CF6-1A99-80B8590DDE00}"/>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47764" y="322894"/>
            <a:ext cx="9144000" cy="6131176"/>
          </a:xfrm>
        </p:spPr>
        <p:txBody>
          <a:bodyPr anchor="t">
            <a:noAutofit/>
          </a:bodyPr>
          <a:lstStyle/>
          <a:p>
            <a:pPr algn="l"/>
            <a:r>
              <a:rPr lang="nl-NL" sz="2000" b="1">
                <a:latin typeface="Roboto slab"/>
              </a:rPr>
              <a:t>5. Heb ik bepaalde vaardigheden nodig om deze training te volgen? </a:t>
            </a:r>
            <a:br>
              <a:rPr lang="en-GB" sz="1600" b="1">
                <a:latin typeface="Roboto slab"/>
              </a:rPr>
            </a:br>
            <a:br>
              <a:rPr lang="en-US" sz="1600">
                <a:latin typeface="Roboto slab"/>
              </a:rPr>
            </a:br>
            <a:br>
              <a:rPr lang="en-US" sz="1600">
                <a:latin typeface="Roboto slab"/>
              </a:rPr>
            </a:br>
            <a:br>
              <a:rPr lang="en-US" sz="1600">
                <a:latin typeface="Roboto slab"/>
              </a:rPr>
            </a:br>
            <a:r>
              <a:rPr lang="nl-NL" sz="1600">
                <a:latin typeface="Roboto slab"/>
                <a:sym typeface="Wingdings" panose="05000000000000000000" pitchFamily="2" charset="2"/>
              </a:rPr>
              <a:t>Voor deze training heb je geen ervaring nodig. De wil om te leren is genoeg! </a:t>
            </a:r>
            <a:br>
              <a:rPr lang="nl-NL" sz="2400">
                <a:latin typeface="+mn-lt"/>
                <a:cs typeface="Calibri Light"/>
              </a:rPr>
            </a:br>
            <a:br>
              <a:rPr lang="nl-NL" sz="2400">
                <a:latin typeface="+mn-lt"/>
              </a:rPr>
            </a:br>
            <a:br>
              <a:rPr lang="nl-NL" sz="2400">
                <a:latin typeface="+mn-lt"/>
              </a:rPr>
            </a:br>
            <a:br>
              <a:rPr lang="nl-NL" sz="2400">
                <a:latin typeface="+mn-lt"/>
              </a:rPr>
            </a:br>
            <a:br>
              <a:rPr lang="nl-NL" sz="2400">
                <a:latin typeface="+mn-lt"/>
              </a:rPr>
            </a:br>
            <a:br>
              <a:rPr lang="nl-NL" sz="2400">
                <a:latin typeface="+mn-lt"/>
              </a:rPr>
            </a:br>
            <a:endParaRPr lang="nl-NL" sz="2400">
              <a:latin typeface="+mn-lt"/>
            </a:endParaRPr>
          </a:p>
        </p:txBody>
      </p:sp>
      <p:pic>
        <p:nvPicPr>
          <p:cNvPr id="6" name="Picture 5" descr="Logo&#10;&#10;Description automatically generated">
            <a:extLst>
              <a:ext uri="{FF2B5EF4-FFF2-40B4-BE49-F238E27FC236}">
                <a16:creationId xmlns:a16="http://schemas.microsoft.com/office/drawing/2014/main" id="{62A460C2-5B4F-415B-8137-B024F62AD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pic>
        <p:nvPicPr>
          <p:cNvPr id="2050" name="Picture 2" descr="5 Tips To Land An Entry-Level Sales Job With No Experience | Uvaro">
            <a:extLst>
              <a:ext uri="{FF2B5EF4-FFF2-40B4-BE49-F238E27FC236}">
                <a16:creationId xmlns:a16="http://schemas.microsoft.com/office/drawing/2014/main" id="{68638733-D3A8-4BD2-8904-2DA6A750B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069" y="3063869"/>
            <a:ext cx="666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524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A4753-7446-A28A-897B-FAED28B87D0C}"/>
              </a:ext>
            </a:extLst>
          </p:cNvPr>
          <p:cNvSpPr>
            <a:spLocks noGrp="1"/>
          </p:cNvSpPr>
          <p:nvPr>
            <p:ph type="title"/>
          </p:nvPr>
        </p:nvSpPr>
        <p:spPr>
          <a:xfrm>
            <a:off x="1552715" y="246362"/>
            <a:ext cx="10515600" cy="481806"/>
          </a:xfrm>
        </p:spPr>
        <p:txBody>
          <a:bodyPr anchor="t">
            <a:normAutofit/>
          </a:bodyPr>
          <a:lstStyle/>
          <a:p>
            <a:r>
              <a:rPr lang="nl-NL" sz="2000" b="1">
                <a:latin typeface="Roboto slab"/>
              </a:rPr>
              <a:t>6. Wie zijn de trainers?</a:t>
            </a:r>
          </a:p>
        </p:txBody>
      </p:sp>
      <p:graphicFrame>
        <p:nvGraphicFramePr>
          <p:cNvPr id="4" name="Tabel 4">
            <a:extLst>
              <a:ext uri="{FF2B5EF4-FFF2-40B4-BE49-F238E27FC236}">
                <a16:creationId xmlns:a16="http://schemas.microsoft.com/office/drawing/2014/main" id="{B33F1F0D-AD7E-F71C-5A9E-D772B843260C}"/>
              </a:ext>
            </a:extLst>
          </p:cNvPr>
          <p:cNvGraphicFramePr>
            <a:graphicFrameLocks noGrp="1"/>
          </p:cNvGraphicFramePr>
          <p:nvPr>
            <p:ph idx="1"/>
            <p:extLst>
              <p:ext uri="{D42A27DB-BD31-4B8C-83A1-F6EECF244321}">
                <p14:modId xmlns:p14="http://schemas.microsoft.com/office/powerpoint/2010/main" val="1655587265"/>
              </p:ext>
            </p:extLst>
          </p:nvPr>
        </p:nvGraphicFramePr>
        <p:xfrm>
          <a:off x="1649719" y="872121"/>
          <a:ext cx="10372655" cy="5318760"/>
        </p:xfrm>
        <a:graphic>
          <a:graphicData uri="http://schemas.openxmlformats.org/drawingml/2006/table">
            <a:tbl>
              <a:tblPr firstRow="1" bandRow="1">
                <a:tableStyleId>{7E9639D4-E3E2-4D34-9284-5A2195B3D0D7}</a:tableStyleId>
              </a:tblPr>
              <a:tblGrid>
                <a:gridCol w="5114855">
                  <a:extLst>
                    <a:ext uri="{9D8B030D-6E8A-4147-A177-3AD203B41FA5}">
                      <a16:colId xmlns:a16="http://schemas.microsoft.com/office/drawing/2014/main" val="231272040"/>
                    </a:ext>
                  </a:extLst>
                </a:gridCol>
                <a:gridCol w="5257800">
                  <a:extLst>
                    <a:ext uri="{9D8B030D-6E8A-4147-A177-3AD203B41FA5}">
                      <a16:colId xmlns:a16="http://schemas.microsoft.com/office/drawing/2014/main" val="4106772598"/>
                    </a:ext>
                  </a:extLst>
                </a:gridCol>
              </a:tblGrid>
              <a:tr h="410680">
                <a:tc>
                  <a:txBody>
                    <a:bodyPr/>
                    <a:lstStyle/>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p>
                      <a:endParaRPr lang="nl-NL" sz="1300">
                        <a:highlight>
                          <a:srgbClr val="FFFF00"/>
                        </a:highlight>
                        <a:latin typeface="Roboto slab"/>
                      </a:endParaRPr>
                    </a:p>
                  </a:txBody>
                  <a:tcPr>
                    <a:solidFill>
                      <a:schemeClr val="bg1"/>
                    </a:solidFill>
                  </a:tcPr>
                </a:tc>
                <a:tc>
                  <a:txBody>
                    <a:bodyPr/>
                    <a:lstStyle/>
                    <a:p>
                      <a:endParaRPr lang="nl-NL" sz="1300">
                        <a:highlight>
                          <a:srgbClr val="FFFF00"/>
                        </a:highlight>
                        <a:latin typeface="Roboto slab"/>
                      </a:endParaRPr>
                    </a:p>
                  </a:txBody>
                  <a:tcPr>
                    <a:solidFill>
                      <a:schemeClr val="bg1"/>
                    </a:solidFill>
                  </a:tcPr>
                </a:tc>
                <a:extLst>
                  <a:ext uri="{0D108BD9-81ED-4DB2-BD59-A6C34878D82A}">
                    <a16:rowId xmlns:a16="http://schemas.microsoft.com/office/drawing/2014/main" val="2192870986"/>
                  </a:ext>
                </a:extLst>
              </a:tr>
              <a:tr h="1691240">
                <a:tc>
                  <a:txBody>
                    <a:bodyPr/>
                    <a:lstStyle/>
                    <a:p>
                      <a:r>
                        <a:rPr lang="nl-NL" sz="1400" b="0" u="none" strike="noStrike" kern="1200">
                          <a:solidFill>
                            <a:schemeClr val="dk1"/>
                          </a:solidFill>
                          <a:effectLst/>
                          <a:latin typeface="Roboto slab"/>
                        </a:rPr>
                        <a:t>Justin is een gepassioneerde </a:t>
                      </a:r>
                      <a:r>
                        <a:rPr lang="nl-NL" sz="1400" b="0" u="none" strike="noStrike" kern="1200" err="1">
                          <a:solidFill>
                            <a:schemeClr val="dk1"/>
                          </a:solidFill>
                          <a:effectLst/>
                          <a:latin typeface="Roboto slab"/>
                        </a:rPr>
                        <a:t>tech</a:t>
                      </a:r>
                      <a:r>
                        <a:rPr lang="nl-NL" sz="1400" b="0" u="none" strike="noStrike" kern="1200">
                          <a:solidFill>
                            <a:schemeClr val="dk1"/>
                          </a:solidFill>
                          <a:effectLst/>
                          <a:latin typeface="Roboto slab"/>
                        </a:rPr>
                        <a:t>- en reparatieliefhebber. Hij bouwde vanuit de USA vele jaren aan zijn eigen </a:t>
                      </a:r>
                      <a:r>
                        <a:rPr lang="nl-NL" sz="1400" b="0" u="none" strike="noStrike" kern="1200" err="1">
                          <a:solidFill>
                            <a:schemeClr val="dk1"/>
                          </a:solidFill>
                          <a:effectLst/>
                          <a:latin typeface="Roboto slab"/>
                        </a:rPr>
                        <a:t>repair</a:t>
                      </a:r>
                      <a:r>
                        <a:rPr lang="nl-NL" sz="1400" b="0" u="none" strike="noStrike" kern="1200">
                          <a:solidFill>
                            <a:schemeClr val="dk1"/>
                          </a:solidFill>
                          <a:effectLst/>
                          <a:latin typeface="Roboto slab"/>
                        </a:rPr>
                        <a:t> shops en merk en kan gerekend worden tot de beste mobile engineers ter wereld. Justin besloot zijn technieken en kennis met de wereld te delen via zijn YouTube-kanaal 'The Art of </a:t>
                      </a:r>
                      <a:r>
                        <a:rPr lang="nl-NL" sz="1400" b="0" u="none" strike="noStrike" kern="1200" err="1">
                          <a:solidFill>
                            <a:schemeClr val="dk1"/>
                          </a:solidFill>
                          <a:effectLst/>
                          <a:latin typeface="Roboto slab"/>
                        </a:rPr>
                        <a:t>Repair</a:t>
                      </a:r>
                      <a:r>
                        <a:rPr lang="nl-NL" sz="1400" b="0" u="none" strike="noStrike" kern="1200">
                          <a:solidFill>
                            <a:schemeClr val="dk1"/>
                          </a:solidFill>
                          <a:effectLst/>
                          <a:latin typeface="Roboto slab"/>
                        </a:rPr>
                        <a:t>'. Tegenwoordig heeft het Art of </a:t>
                      </a:r>
                      <a:r>
                        <a:rPr lang="nl-NL" sz="1400" b="0" u="none" strike="noStrike" kern="1200" err="1">
                          <a:solidFill>
                            <a:schemeClr val="dk1"/>
                          </a:solidFill>
                          <a:effectLst/>
                          <a:latin typeface="Roboto slab"/>
                        </a:rPr>
                        <a:t>Repair</a:t>
                      </a:r>
                      <a:r>
                        <a:rPr lang="nl-NL" sz="1400" b="0" u="none" strike="noStrike" kern="1200">
                          <a:solidFill>
                            <a:schemeClr val="dk1"/>
                          </a:solidFill>
                          <a:effectLst/>
                          <a:latin typeface="Roboto slab"/>
                        </a:rPr>
                        <a:t>-kanaal meer dan 30K+ abonnees en bevat het meer dan 150 video's. Achter de schermen werkt Justin samen met iedereen die bereid is hard te werken voor de reparatie-gemeenschap. Dit heeft hem over de hele wereld gebracht waar hij geweldige mensen heeft ontmoet die net zoveel van repareren houden als hij. </a:t>
                      </a:r>
                      <a:endParaRPr lang="nl-NL" sz="1400">
                        <a:latin typeface="Roboto slab"/>
                      </a:endParaRPr>
                    </a:p>
                  </a:txBody>
                  <a:tcPr/>
                </a:tc>
                <a:tc>
                  <a:txBody>
                    <a:bodyPr/>
                    <a:lstStyle/>
                    <a:p>
                      <a:r>
                        <a:rPr lang="nl-NL" sz="1400" b="0" u="none" strike="noStrike" kern="1200">
                          <a:solidFill>
                            <a:schemeClr val="dk1"/>
                          </a:solidFill>
                          <a:effectLst/>
                          <a:latin typeface="Roboto slab"/>
                        </a:rPr>
                        <a:t>Quirijn is 30 jaar, heeft een goedlopende </a:t>
                      </a:r>
                      <a:r>
                        <a:rPr lang="nl-NL" sz="1400" b="0" u="none" strike="noStrike" kern="1200" err="1">
                          <a:solidFill>
                            <a:schemeClr val="dk1"/>
                          </a:solidFill>
                          <a:effectLst/>
                          <a:latin typeface="Roboto slab"/>
                        </a:rPr>
                        <a:t>repair</a:t>
                      </a:r>
                      <a:r>
                        <a:rPr lang="nl-NL" sz="1400" b="0" u="none" strike="noStrike" kern="1200">
                          <a:solidFill>
                            <a:schemeClr val="dk1"/>
                          </a:solidFill>
                          <a:effectLst/>
                          <a:latin typeface="Roboto slab"/>
                        </a:rPr>
                        <a:t> shop en met al bijna 18 jaar ervaring op het gebied van het repareren van </a:t>
                      </a:r>
                      <a:r>
                        <a:rPr lang="nl-NL" sz="1400" b="0" u="none" strike="noStrike" kern="1200" err="1">
                          <a:solidFill>
                            <a:schemeClr val="dk1"/>
                          </a:solidFill>
                          <a:effectLst/>
                          <a:latin typeface="Roboto slab"/>
                        </a:rPr>
                        <a:t>devices</a:t>
                      </a:r>
                      <a:r>
                        <a:rPr lang="nl-NL" sz="1400" b="0" u="none" strike="noStrike" kern="1200">
                          <a:solidFill>
                            <a:schemeClr val="dk1"/>
                          </a:solidFill>
                          <a:effectLst/>
                          <a:latin typeface="Roboto slab"/>
                        </a:rPr>
                        <a:t>, leeft hij al langer met dan zonder het repareren van apparaten. Toch is ook Quirijn, net als bijna iedere andere ondernemer, begonnen met slechts een passie, een droom en een zolderkamer. Quirijn heeft inmiddels ruim 5 jaar ervaring in het geven van trainingen en kan gerust gerekend worden tot de top engineers van Nederland. Inmiddels is Quirijn aangesloten bij The art of </a:t>
                      </a:r>
                      <a:r>
                        <a:rPr lang="nl-NL" sz="1400" b="0" u="none" strike="noStrike" kern="1200" err="1">
                          <a:solidFill>
                            <a:schemeClr val="dk1"/>
                          </a:solidFill>
                          <a:effectLst/>
                          <a:latin typeface="Roboto slab"/>
                        </a:rPr>
                        <a:t>Repair</a:t>
                      </a:r>
                      <a:r>
                        <a:rPr lang="nl-NL" sz="1400" b="0" u="none" strike="noStrike" kern="1200">
                          <a:solidFill>
                            <a:schemeClr val="dk1"/>
                          </a:solidFill>
                          <a:effectLst/>
                          <a:latin typeface="Roboto slab"/>
                        </a:rPr>
                        <a:t> en zal hij samen met Justin alle trainingen verzorgen in Nederland.</a:t>
                      </a:r>
                      <a:endParaRPr lang="nl-NL" sz="1400">
                        <a:latin typeface="Roboto slab"/>
                      </a:endParaRPr>
                    </a:p>
                  </a:txBody>
                  <a:tcPr/>
                </a:tc>
                <a:extLst>
                  <a:ext uri="{0D108BD9-81ED-4DB2-BD59-A6C34878D82A}">
                    <a16:rowId xmlns:a16="http://schemas.microsoft.com/office/drawing/2014/main" val="1895179605"/>
                  </a:ext>
                </a:extLst>
              </a:tr>
            </a:tbl>
          </a:graphicData>
        </a:graphic>
      </p:graphicFrame>
      <p:pic>
        <p:nvPicPr>
          <p:cNvPr id="5" name="Picture 4" descr="A person wearing glasses&#10;&#10;Description automatically generated with low confidence">
            <a:extLst>
              <a:ext uri="{FF2B5EF4-FFF2-40B4-BE49-F238E27FC236}">
                <a16:creationId xmlns:a16="http://schemas.microsoft.com/office/drawing/2014/main" id="{C2CD620F-EFCA-4890-96B2-39A9DB9E2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086" y="728168"/>
            <a:ext cx="2844519" cy="2844519"/>
          </a:xfrm>
          <a:prstGeom prst="rect">
            <a:avLst/>
          </a:prstGeom>
        </p:spPr>
      </p:pic>
      <p:pic>
        <p:nvPicPr>
          <p:cNvPr id="6" name="Picture 5" descr="A person's face on a green background&#10;&#10;Description automatically generated with medium confidence">
            <a:extLst>
              <a:ext uri="{FF2B5EF4-FFF2-40B4-BE49-F238E27FC236}">
                <a16:creationId xmlns:a16="http://schemas.microsoft.com/office/drawing/2014/main" id="{3A355472-FBEF-45AA-A8D8-44E065033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0468" y="728168"/>
            <a:ext cx="2844519" cy="2844519"/>
          </a:xfrm>
          <a:prstGeom prst="rect">
            <a:avLst/>
          </a:prstGeom>
        </p:spPr>
      </p:pic>
      <p:sp>
        <p:nvSpPr>
          <p:cNvPr id="7" name="Rectangle 6">
            <a:extLst>
              <a:ext uri="{FF2B5EF4-FFF2-40B4-BE49-F238E27FC236}">
                <a16:creationId xmlns:a16="http://schemas.microsoft.com/office/drawing/2014/main" id="{17064DAB-9FB0-E57B-0C09-2ADE34504372}"/>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Picture 7" descr="Logo&#10;&#10;Description automatically generated">
            <a:extLst>
              <a:ext uri="{FF2B5EF4-FFF2-40B4-BE49-F238E27FC236}">
                <a16:creationId xmlns:a16="http://schemas.microsoft.com/office/drawing/2014/main" id="{40BF6784-716A-01B1-916F-B102193CBF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910774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C1005B-42A0-7C35-3F42-C8439E8534B7}"/>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895475" y="322894"/>
            <a:ext cx="9144000" cy="572456"/>
          </a:xfrm>
        </p:spPr>
        <p:txBody>
          <a:bodyPr anchor="t">
            <a:noAutofit/>
          </a:bodyPr>
          <a:lstStyle/>
          <a:p>
            <a:pPr algn="l">
              <a:lnSpc>
                <a:spcPct val="150000"/>
              </a:lnSpc>
            </a:pPr>
            <a:r>
              <a:rPr lang="nl-NL" sz="2000" b="1">
                <a:latin typeface="Roboto slab"/>
              </a:rPr>
              <a:t>7. Wat soort reparaties kun je vol vertrouwen uitvoeren na deze training?</a:t>
            </a:r>
            <a:br>
              <a:rPr lang="en-US" sz="1600">
                <a:latin typeface="Roboto slab"/>
              </a:rPr>
            </a:br>
            <a:br>
              <a:rPr lang="en-US" sz="1600">
                <a:latin typeface="Roboto slab"/>
              </a:rPr>
            </a:br>
            <a:br>
              <a:rPr lang="en-US" sz="2400">
                <a:latin typeface="+mn-lt"/>
              </a:rPr>
            </a:br>
            <a:br>
              <a:rPr lang="en-US" sz="2400">
                <a:latin typeface="+mn-lt"/>
              </a:rPr>
            </a:br>
            <a:br>
              <a:rPr lang="en-US" sz="2400">
                <a:latin typeface="+mn-lt"/>
              </a:rPr>
            </a:br>
            <a:br>
              <a:rPr lang="en-US" sz="2400">
                <a:latin typeface="+mn-lt"/>
              </a:rPr>
            </a:br>
            <a:br>
              <a:rPr lang="en-US" sz="2400">
                <a:latin typeface="+mn-lt"/>
              </a:rPr>
            </a:br>
            <a:endParaRPr lang="nl-NL" sz="2400">
              <a:latin typeface="+mn-lt"/>
            </a:endParaRPr>
          </a:p>
        </p:txBody>
      </p:sp>
      <p:pic>
        <p:nvPicPr>
          <p:cNvPr id="6" name="Picture 5" descr="Logo&#10;&#10;Description automatically generated">
            <a:extLst>
              <a:ext uri="{FF2B5EF4-FFF2-40B4-BE49-F238E27FC236}">
                <a16:creationId xmlns:a16="http://schemas.microsoft.com/office/drawing/2014/main" id="{337270FC-B556-4E0A-A48D-349F1043B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
        <p:nvSpPr>
          <p:cNvPr id="3" name="TextBox 2">
            <a:extLst>
              <a:ext uri="{FF2B5EF4-FFF2-40B4-BE49-F238E27FC236}">
                <a16:creationId xmlns:a16="http://schemas.microsoft.com/office/drawing/2014/main" id="{E281C2F0-9576-4233-6362-C14E3FF1416A}"/>
              </a:ext>
            </a:extLst>
          </p:cNvPr>
          <p:cNvSpPr txBox="1"/>
          <p:nvPr/>
        </p:nvSpPr>
        <p:spPr>
          <a:xfrm>
            <a:off x="1895475" y="1228725"/>
            <a:ext cx="8351611" cy="2400657"/>
          </a:xfrm>
          <a:prstGeom prst="rect">
            <a:avLst/>
          </a:prstGeom>
          <a:noFill/>
        </p:spPr>
        <p:txBody>
          <a:bodyPr wrap="square" rtlCol="0">
            <a:spAutoFit/>
          </a:bodyPr>
          <a:lstStyle/>
          <a:p>
            <a:r>
              <a:rPr lang="nl-NL" b="1">
                <a:latin typeface="Roboto slab"/>
                <a:cs typeface="Calibri Light"/>
              </a:rPr>
              <a:t>L1/L2 (basisreparaties):</a:t>
            </a:r>
            <a:br>
              <a:rPr lang="en-US">
                <a:latin typeface="Roboto slab"/>
              </a:rPr>
            </a:br>
            <a:r>
              <a:rPr lang="nl-NL" sz="1600">
                <a:latin typeface="Roboto slab"/>
              </a:rPr>
              <a:t>- Scherm-, connector- en batterijreparaties op iPhone/iPad en Android-telefoons</a:t>
            </a:r>
            <a:br>
              <a:rPr lang="en-US" sz="1600">
                <a:latin typeface="Roboto slab"/>
                <a:cs typeface="Calibri Light"/>
              </a:rPr>
            </a:br>
            <a:r>
              <a:rPr lang="nl-NL" sz="1600">
                <a:latin typeface="Roboto slab"/>
                <a:cs typeface="Calibri Light"/>
              </a:rPr>
              <a:t>- Je leert daarnaast de basis voor andere reparaties (game consoles, tv, enz.)</a:t>
            </a:r>
            <a:br>
              <a:rPr lang="en-US">
                <a:latin typeface="Roboto slab"/>
                <a:cs typeface="Calibri Light"/>
              </a:rPr>
            </a:br>
            <a:br>
              <a:rPr lang="en-US">
                <a:latin typeface="Roboto slab"/>
                <a:cs typeface="Calibri Light"/>
              </a:rPr>
            </a:br>
            <a:r>
              <a:rPr lang="nl-NL" b="1">
                <a:latin typeface="Roboto slab"/>
                <a:cs typeface="Calibri Light"/>
              </a:rPr>
              <a:t>L2/L3 (micro solderen):</a:t>
            </a:r>
            <a:br>
              <a:rPr lang="en-US">
                <a:latin typeface="Roboto slab"/>
                <a:cs typeface="Calibri Light"/>
              </a:rPr>
            </a:br>
            <a:r>
              <a:rPr lang="nl-NL" sz="1600">
                <a:latin typeface="Roboto slab"/>
                <a:cs typeface="Calibri Light"/>
              </a:rPr>
              <a:t>- Je kunt een IC op een moederbord vervangen, evenals vele andere soorten componenten, zoals FPC-connectoren, HDMI en oplaadpoorten. Zelfs microscopisch kleine condensatoren, weerstanden en diodes!</a:t>
            </a:r>
            <a:br>
              <a:rPr lang="en-US" sz="1600">
                <a:latin typeface="Roboto slab"/>
                <a:ea typeface="+mj-lt"/>
                <a:cs typeface="+mj-lt"/>
              </a:rPr>
            </a:br>
            <a:r>
              <a:rPr lang="nl-NL" sz="1600">
                <a:latin typeface="Roboto slab"/>
                <a:ea typeface="+mj-lt"/>
                <a:cs typeface="+mj-lt"/>
              </a:rPr>
              <a:t>- Je leert daarnaast de basis voor andere reparaties (game consoles, audio, tv, enz.)</a:t>
            </a:r>
            <a:endParaRPr lang="en-US" sz="1600"/>
          </a:p>
        </p:txBody>
      </p:sp>
    </p:spTree>
    <p:extLst>
      <p:ext uri="{BB962C8B-B14F-4D97-AF65-F5344CB8AC3E}">
        <p14:creationId xmlns:p14="http://schemas.microsoft.com/office/powerpoint/2010/main" val="302548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B9CD0A-62AE-4563-945E-BF74C465B041}"/>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useBgFill="1">
        <p:nvSpPr>
          <p:cNvPr id="14" name="Rectangle 1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770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821620" y="322894"/>
            <a:ext cx="9951280" cy="4567137"/>
          </a:xfrm>
        </p:spPr>
        <p:txBody>
          <a:bodyPr anchor="t">
            <a:normAutofit fontScale="90000"/>
          </a:bodyPr>
          <a:lstStyle/>
          <a:p>
            <a:pPr algn="l">
              <a:lnSpc>
                <a:spcPct val="150000"/>
              </a:lnSpc>
            </a:pPr>
            <a:r>
              <a:rPr lang="nl-NL" sz="2200" b="1">
                <a:latin typeface="Roboto slab"/>
                <a:ea typeface="Roboto"/>
              </a:rPr>
              <a:t>FAQ over The Art of </a:t>
            </a:r>
            <a:r>
              <a:rPr lang="nl-NL" sz="2200" b="1" err="1">
                <a:latin typeface="Roboto slab"/>
                <a:ea typeface="Roboto"/>
              </a:rPr>
              <a:t>Repair</a:t>
            </a:r>
            <a:r>
              <a:rPr lang="nl-NL" sz="2200" b="1">
                <a:latin typeface="Roboto slab"/>
                <a:ea typeface="Roboto"/>
              </a:rPr>
              <a:t>-bootcamps:</a:t>
            </a:r>
            <a:br>
              <a:rPr lang="en-US" sz="1600" b="1">
                <a:latin typeface="Roboto slab"/>
                <a:ea typeface="Roboto" panose="02000000000000000000" pitchFamily="2" charset="0"/>
              </a:rPr>
            </a:br>
            <a:br>
              <a:rPr lang="en-US" sz="1600">
                <a:latin typeface="Roboto slab"/>
                <a:ea typeface="Roboto" panose="02000000000000000000" pitchFamily="2" charset="0"/>
              </a:rPr>
            </a:br>
            <a:r>
              <a:rPr lang="nl-NL" sz="1800">
                <a:latin typeface="Roboto slab"/>
                <a:ea typeface="Roboto"/>
              </a:rPr>
              <a:t>1. Waarom zou je 'reparatie' als service introduceren?</a:t>
            </a:r>
            <a:br>
              <a:rPr lang="en-US" sz="1800">
                <a:latin typeface="Roboto slab"/>
                <a:ea typeface="Roboto" panose="02000000000000000000" pitchFamily="2" charset="0"/>
              </a:rPr>
            </a:br>
            <a:r>
              <a:rPr lang="nl-NL" sz="1800">
                <a:latin typeface="Roboto slab"/>
                <a:ea typeface="Roboto"/>
              </a:rPr>
              <a:t>2. </a:t>
            </a:r>
            <a:r>
              <a:rPr lang="nl-NL" sz="1800">
                <a:latin typeface="Roboto slab"/>
              </a:rPr>
              <a:t>Waarom zou je een training volgen? </a:t>
            </a:r>
            <a:br>
              <a:rPr lang="en-US" sz="1800">
                <a:latin typeface="Roboto slab"/>
                <a:ea typeface="Roboto" panose="02000000000000000000" pitchFamily="2" charset="0"/>
              </a:rPr>
            </a:br>
            <a:r>
              <a:rPr lang="nl-NL" sz="1800">
                <a:latin typeface="Roboto slab"/>
                <a:ea typeface="Roboto"/>
              </a:rPr>
              <a:t>3. </a:t>
            </a:r>
            <a:r>
              <a:rPr lang="nl-NL" sz="1800">
                <a:latin typeface="Roboto slab"/>
              </a:rPr>
              <a:t>Waarom je voor onze trainingen moet kiezen?</a:t>
            </a:r>
            <a:br>
              <a:rPr lang="en-US" sz="1800">
                <a:latin typeface="Roboto slab"/>
                <a:ea typeface="Roboto" panose="02000000000000000000" pitchFamily="2" charset="0"/>
              </a:rPr>
            </a:br>
            <a:r>
              <a:rPr lang="nl-NL" sz="1800">
                <a:latin typeface="Roboto slab"/>
                <a:ea typeface="Roboto"/>
              </a:rPr>
              <a:t>4. </a:t>
            </a:r>
            <a:r>
              <a:rPr lang="nl-NL" sz="1800">
                <a:latin typeface="Roboto slab"/>
                <a:sym typeface="Wingdings" panose="05000000000000000000" pitchFamily="2" charset="2"/>
              </a:rPr>
              <a:t>Hoeveel tijd en geld kost het?</a:t>
            </a:r>
            <a:br>
              <a:rPr lang="en-US" sz="1800">
                <a:latin typeface="Roboto slab"/>
                <a:sym typeface="Wingdings" panose="05000000000000000000" pitchFamily="2" charset="2"/>
              </a:rPr>
            </a:br>
            <a:r>
              <a:rPr lang="nl-NL" sz="1800">
                <a:latin typeface="Roboto slab"/>
                <a:sym typeface="Wingdings" panose="05000000000000000000" pitchFamily="2" charset="2"/>
              </a:rPr>
              <a:t>5. Heb ik bepaalde vaardigheden nodig om deze training te volgen? </a:t>
            </a:r>
            <a:br>
              <a:rPr lang="en-US" sz="1800">
                <a:latin typeface="Roboto slab"/>
                <a:ea typeface="Roboto" panose="02000000000000000000" pitchFamily="2" charset="0"/>
              </a:rPr>
            </a:br>
            <a:r>
              <a:rPr lang="nl-NL" sz="1800">
                <a:latin typeface="Roboto slab"/>
                <a:ea typeface="Roboto" panose="02000000000000000000" pitchFamily="2" charset="0"/>
              </a:rPr>
              <a:t>6</a:t>
            </a:r>
            <a:r>
              <a:rPr lang="nl-NL" sz="1800">
                <a:latin typeface="Roboto slab"/>
                <a:ea typeface="Roboto"/>
              </a:rPr>
              <a:t>. Wie zijn de trainers?</a:t>
            </a:r>
            <a:br>
              <a:rPr lang="en-US" sz="1800">
                <a:latin typeface="Roboto slab"/>
                <a:ea typeface="Roboto" panose="02000000000000000000" pitchFamily="2" charset="0"/>
              </a:rPr>
            </a:br>
            <a:r>
              <a:rPr lang="nl-NL" sz="1800">
                <a:latin typeface="Roboto slab"/>
                <a:ea typeface="Roboto" panose="02000000000000000000" pitchFamily="2" charset="0"/>
              </a:rPr>
              <a:t>7</a:t>
            </a:r>
            <a:r>
              <a:rPr lang="nl-NL" sz="1800">
                <a:latin typeface="Roboto slab"/>
                <a:ea typeface="Roboto"/>
              </a:rPr>
              <a:t>. Wat soort reparaties kun je vol vertrouwen uitvoeren na deze training?</a:t>
            </a:r>
            <a:br>
              <a:rPr lang="en-US" sz="1800">
                <a:latin typeface="Roboto slab"/>
                <a:ea typeface="Roboto" panose="02000000000000000000" pitchFamily="2" charset="0"/>
              </a:rPr>
            </a:br>
            <a:r>
              <a:rPr lang="nl-NL" sz="1800">
                <a:latin typeface="Roboto slab"/>
                <a:ea typeface="Roboto"/>
              </a:rPr>
              <a:t>8. </a:t>
            </a:r>
            <a:r>
              <a:rPr lang="nl-NL" sz="1800">
                <a:latin typeface="Roboto slab"/>
                <a:sym typeface="Wingdings" panose="05000000000000000000" pitchFamily="2" charset="2"/>
              </a:rPr>
              <a:t>Wat zijn de potentiële inkomsten van de vaardigheden die tijdens deze training zijn geleerd? </a:t>
            </a:r>
            <a:br>
              <a:rPr lang="en-US" sz="1800">
                <a:latin typeface="Roboto slab"/>
                <a:ea typeface="Roboto" panose="02000000000000000000" pitchFamily="2" charset="0"/>
              </a:rPr>
            </a:br>
            <a:r>
              <a:rPr lang="nl-NL" sz="1800">
                <a:latin typeface="Roboto slab"/>
                <a:ea typeface="Roboto"/>
              </a:rPr>
              <a:t>9. Hoe kun je je vaardigheden verbeteren?</a:t>
            </a:r>
            <a:br>
              <a:rPr lang="en-US" sz="1800">
                <a:latin typeface="Roboto slab"/>
                <a:ea typeface="Roboto" panose="02000000000000000000" pitchFamily="2" charset="0"/>
              </a:rPr>
            </a:br>
            <a:r>
              <a:rPr lang="nl-NL" sz="1800">
                <a:latin typeface="Roboto slab"/>
                <a:ea typeface="Roboto"/>
              </a:rPr>
              <a:t>10. Wat zijn de belangrijkste succesfactoren?</a:t>
            </a:r>
            <a:br>
              <a:rPr lang="en-US" sz="1800">
                <a:latin typeface="Roboto slab"/>
                <a:ea typeface="Roboto" panose="02000000000000000000" pitchFamily="2" charset="0"/>
              </a:rPr>
            </a:br>
            <a:r>
              <a:rPr lang="nl-NL" sz="1800">
                <a:latin typeface="Roboto slab"/>
                <a:ea typeface="Roboto"/>
              </a:rPr>
              <a:t>11. </a:t>
            </a:r>
            <a:r>
              <a:rPr lang="nl-NL" sz="1800">
                <a:latin typeface="Roboto slab"/>
                <a:sym typeface="Wingdings" panose="05000000000000000000" pitchFamily="2" charset="2"/>
              </a:rPr>
              <a:t>Wat gebeurt er als het mij niet lukt om reparaties uit te voeren?</a:t>
            </a:r>
            <a:br>
              <a:rPr lang="nl-NL" sz="1800">
                <a:latin typeface="Roboto slab"/>
                <a:sym typeface="Wingdings" panose="05000000000000000000" pitchFamily="2" charset="2"/>
              </a:rPr>
            </a:br>
            <a:r>
              <a:rPr lang="nl-NL" sz="1800">
                <a:latin typeface="Roboto slab"/>
                <a:sym typeface="Wingdings" panose="05000000000000000000" pitchFamily="2" charset="2"/>
              </a:rPr>
              <a:t>12. Zie je beren op de weg? We geven je wat tips om de weg vrij te maken.</a:t>
            </a:r>
            <a:br>
              <a:rPr lang="en-US" sz="1400"/>
            </a:br>
            <a:br>
              <a:rPr lang="en-US" sz="1400">
                <a:cs typeface="Calibri Light"/>
              </a:rPr>
            </a:br>
            <a:br>
              <a:rPr lang="en-US" sz="1400"/>
            </a:br>
            <a:br>
              <a:rPr lang="en-US" sz="1400"/>
            </a:br>
            <a:br>
              <a:rPr lang="en-US" sz="1400"/>
            </a:br>
            <a:br>
              <a:rPr lang="en-US" sz="1400"/>
            </a:br>
            <a:br>
              <a:rPr lang="en-US" sz="1400"/>
            </a:br>
            <a:endParaRPr lang="nl-NL" sz="1400"/>
          </a:p>
        </p:txBody>
      </p:sp>
      <p:pic>
        <p:nvPicPr>
          <p:cNvPr id="6" name="Picture 5" descr="Logo&#10;&#10;Description automatically generated">
            <a:extLst>
              <a:ext uri="{FF2B5EF4-FFF2-40B4-BE49-F238E27FC236}">
                <a16:creationId xmlns:a16="http://schemas.microsoft.com/office/drawing/2014/main" id="{E28363A3-8CA8-403F-8D76-6561C1E2F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67144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A01DF-9E1B-4851-B88B-57D93792BBF9}"/>
              </a:ext>
            </a:extLst>
          </p:cNvPr>
          <p:cNvSpPr>
            <a:spLocks noGrp="1"/>
          </p:cNvSpPr>
          <p:nvPr>
            <p:ph type="title"/>
          </p:nvPr>
        </p:nvSpPr>
        <p:spPr/>
        <p:txBody>
          <a:bodyPr/>
          <a:lstStyle/>
          <a:p>
            <a:endParaRPr lang="nl-NL"/>
          </a:p>
        </p:txBody>
      </p:sp>
      <p:pic>
        <p:nvPicPr>
          <p:cNvPr id="5" name="Content Placeholder 4" descr="A group of people posing for a photo&#10;&#10;Description automatically generated with medium confidence">
            <a:extLst>
              <a:ext uri="{FF2B5EF4-FFF2-40B4-BE49-F238E27FC236}">
                <a16:creationId xmlns:a16="http://schemas.microsoft.com/office/drawing/2014/main" id="{9ACA6F5E-B807-40A2-8EE3-EED8998447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64097"/>
          </a:xfrm>
        </p:spPr>
      </p:pic>
      <p:sp>
        <p:nvSpPr>
          <p:cNvPr id="6" name="Oval 5">
            <a:extLst>
              <a:ext uri="{FF2B5EF4-FFF2-40B4-BE49-F238E27FC236}">
                <a16:creationId xmlns:a16="http://schemas.microsoft.com/office/drawing/2014/main" id="{1191C7B3-9B22-42DD-B61D-9721CDE64E19}"/>
              </a:ext>
            </a:extLst>
          </p:cNvPr>
          <p:cNvSpPr/>
          <p:nvPr/>
        </p:nvSpPr>
        <p:spPr>
          <a:xfrm rot="586792">
            <a:off x="6805836" y="4838934"/>
            <a:ext cx="2829117" cy="1739836"/>
          </a:xfrm>
          <a:prstGeom prst="ellipse">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Haal een diploma waar je echt wat aan hebt!</a:t>
            </a:r>
          </a:p>
        </p:txBody>
      </p:sp>
    </p:spTree>
    <p:extLst>
      <p:ext uri="{BB962C8B-B14F-4D97-AF65-F5344CB8AC3E}">
        <p14:creationId xmlns:p14="http://schemas.microsoft.com/office/powerpoint/2010/main" val="1486329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E91B1A-24FD-F54C-70A4-0266AAF079B9}"/>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86024" y="322894"/>
            <a:ext cx="9824952" cy="6131176"/>
          </a:xfrm>
        </p:spPr>
        <p:txBody>
          <a:bodyPr anchor="t">
            <a:noAutofit/>
          </a:bodyPr>
          <a:lstStyle/>
          <a:p>
            <a:pPr algn="l">
              <a:lnSpc>
                <a:spcPct val="150000"/>
              </a:lnSpc>
            </a:pPr>
            <a:r>
              <a:rPr lang="nl-NL" sz="2000" b="1">
                <a:latin typeface="Roboto slab"/>
              </a:rPr>
              <a:t>8. Wat zijn de potentiële inkomsten van de vaardigheden die tijdens deze training zijn geleerd?</a:t>
            </a:r>
            <a:br>
              <a:rPr lang="en-US" sz="1600">
                <a:latin typeface="Roboto slab"/>
              </a:rPr>
            </a:br>
            <a:br>
              <a:rPr lang="en-US" sz="1600">
                <a:latin typeface="Roboto slab"/>
              </a:rPr>
            </a:br>
            <a:r>
              <a:rPr lang="nl-NL" sz="1600">
                <a:latin typeface="Roboto slab"/>
              </a:rPr>
              <a:t>Potentiële inkomsten: € 40 per reparatie in 30 minuten. Je uurtarief is ongeveer € 80 voor een L1/L2-reparatie. Voor een L3-reparatie is dat zo'n €160.</a:t>
            </a:r>
            <a:br>
              <a:rPr lang="nl-NL" sz="1600">
                <a:latin typeface="Roboto slab"/>
                <a:cs typeface="Calibri Light"/>
              </a:rPr>
            </a:br>
            <a:br>
              <a:rPr lang="nl-NL" sz="2400">
                <a:latin typeface="+mn-lt"/>
              </a:rPr>
            </a:br>
            <a:r>
              <a:rPr lang="nl-NL" sz="2800" b="1">
                <a:latin typeface="Roboto slab"/>
                <a:cs typeface="Calibri Light"/>
              </a:rPr>
              <a:t>L1/L2: </a:t>
            </a:r>
            <a:r>
              <a:rPr lang="nl-NL" sz="2800">
                <a:latin typeface="Roboto slab"/>
              </a:rPr>
              <a:t>€80 per uur</a:t>
            </a:r>
            <a:br>
              <a:rPr lang="en-GB" sz="2800">
                <a:latin typeface="Roboto slab"/>
              </a:rPr>
            </a:br>
            <a:r>
              <a:rPr lang="nl-NL" sz="1400">
                <a:latin typeface="Roboto slab"/>
              </a:rPr>
              <a:t>(Geadviseerd FT-salaris: €2.200 tot 3.000)</a:t>
            </a:r>
            <a:br>
              <a:rPr lang="en-US" sz="2800">
                <a:latin typeface="Roboto slab"/>
              </a:rPr>
            </a:br>
            <a:br>
              <a:rPr lang="en-US" sz="2800">
                <a:latin typeface="Roboto slab"/>
                <a:cs typeface="Calibri Light"/>
              </a:rPr>
            </a:br>
            <a:r>
              <a:rPr lang="nl-NL" sz="2800" b="1">
                <a:latin typeface="Roboto slab"/>
                <a:cs typeface="Calibri Light"/>
              </a:rPr>
              <a:t>L2/L3: </a:t>
            </a:r>
            <a:r>
              <a:rPr lang="nl-NL" sz="2800">
                <a:latin typeface="Roboto slab"/>
              </a:rPr>
              <a:t>€160 per uur</a:t>
            </a:r>
            <a:br>
              <a:rPr lang="en-US" sz="2800">
                <a:latin typeface="Roboto slab"/>
                <a:cs typeface="Calibri Light"/>
              </a:rPr>
            </a:br>
            <a:r>
              <a:rPr lang="nl-NL" sz="1400">
                <a:latin typeface="Roboto slab"/>
              </a:rPr>
              <a:t>(Geadviseerd FT-salaris: €2.500 tot 3.500)</a:t>
            </a:r>
            <a:br>
              <a:rPr lang="nl-NL" sz="2400">
                <a:latin typeface="+mn-lt"/>
              </a:rPr>
            </a:br>
            <a:br>
              <a:rPr lang="nl-NL" sz="2400">
                <a:latin typeface="+mn-lt"/>
              </a:rPr>
            </a:br>
            <a:br>
              <a:rPr lang="nl-NL" sz="2400">
                <a:latin typeface="+mn-lt"/>
              </a:rPr>
            </a:br>
            <a:endParaRPr lang="nl-NL" sz="2400">
              <a:latin typeface="+mn-lt"/>
            </a:endParaRPr>
          </a:p>
        </p:txBody>
      </p:sp>
      <p:pic>
        <p:nvPicPr>
          <p:cNvPr id="6" name="Picture 5" descr="Logo&#10;&#10;Description automatically generated">
            <a:extLst>
              <a:ext uri="{FF2B5EF4-FFF2-40B4-BE49-F238E27FC236}">
                <a16:creationId xmlns:a16="http://schemas.microsoft.com/office/drawing/2014/main" id="{E22E3EE2-0D20-4FD5-B456-B190A30EA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pic>
        <p:nvPicPr>
          <p:cNvPr id="1026" name="Picture 2" descr="Zzp-tarief versus uurloon: of freelancen loont, verschilt per beroep | RTL  Nieuws">
            <a:extLst>
              <a:ext uri="{FF2B5EF4-FFF2-40B4-BE49-F238E27FC236}">
                <a16:creationId xmlns:a16="http://schemas.microsoft.com/office/drawing/2014/main" id="{53A1BEF7-3092-4488-97F1-3B9F2418D817}"/>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06495" y="2273613"/>
            <a:ext cx="4104481" cy="446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99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64B5CF-A9E8-13B3-0EF1-141E2BAD3FA8}"/>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39958" y="322894"/>
            <a:ext cx="9639241" cy="630281"/>
          </a:xfrm>
        </p:spPr>
        <p:txBody>
          <a:bodyPr anchor="t">
            <a:noAutofit/>
          </a:bodyPr>
          <a:lstStyle/>
          <a:p>
            <a:pPr algn="l">
              <a:lnSpc>
                <a:spcPct val="150000"/>
              </a:lnSpc>
            </a:pPr>
            <a:r>
              <a:rPr lang="nl-NL" sz="2000" b="1">
                <a:latin typeface="Roboto slab"/>
              </a:rPr>
              <a:t>9. Hoe kun je je vaardigheden verbeteren?</a:t>
            </a:r>
            <a:br>
              <a:rPr lang="en-US" sz="1600">
                <a:latin typeface="Roboto slab"/>
              </a:rPr>
            </a:br>
            <a:br>
              <a:rPr lang="en-US" sz="1600">
                <a:latin typeface="Roboto slab"/>
              </a:rPr>
            </a:br>
            <a:endParaRPr lang="nl-NL" sz="1600">
              <a:latin typeface="Roboto slab"/>
            </a:endParaRPr>
          </a:p>
        </p:txBody>
      </p:sp>
      <p:pic>
        <p:nvPicPr>
          <p:cNvPr id="6" name="Picture 5" descr="Logo&#10;&#10;Description automatically generated">
            <a:extLst>
              <a:ext uri="{FF2B5EF4-FFF2-40B4-BE49-F238E27FC236}">
                <a16:creationId xmlns:a16="http://schemas.microsoft.com/office/drawing/2014/main" id="{599C5D70-D965-4DD8-8C6C-FDD283E32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
        <p:nvSpPr>
          <p:cNvPr id="8" name="TextBox 7">
            <a:extLst>
              <a:ext uri="{FF2B5EF4-FFF2-40B4-BE49-F238E27FC236}">
                <a16:creationId xmlns:a16="http://schemas.microsoft.com/office/drawing/2014/main" id="{557B55C6-7981-71A0-54E0-24A61187EF43}"/>
              </a:ext>
            </a:extLst>
          </p:cNvPr>
          <p:cNvSpPr txBox="1"/>
          <p:nvPr/>
        </p:nvSpPr>
        <p:spPr>
          <a:xfrm>
            <a:off x="1739958" y="1141473"/>
            <a:ext cx="9902890" cy="4524315"/>
          </a:xfrm>
          <a:prstGeom prst="rect">
            <a:avLst/>
          </a:prstGeom>
          <a:noFill/>
        </p:spPr>
        <p:txBody>
          <a:bodyPr wrap="square">
            <a:spAutoFit/>
          </a:bodyPr>
          <a:lstStyle/>
          <a:p>
            <a:pPr marL="285750" indent="-285750">
              <a:buFont typeface="Arial" panose="020B0604020202020204" pitchFamily="34" charset="0"/>
              <a:buChar char="•"/>
            </a:pPr>
            <a:r>
              <a:rPr lang="nl-NL" sz="1600">
                <a:latin typeface="Roboto slab"/>
              </a:rPr>
              <a:t>L2/L3 (micro solderen) e-</a:t>
            </a:r>
            <a:r>
              <a:rPr lang="nl-NL" sz="1600" err="1">
                <a:latin typeface="Roboto slab"/>
              </a:rPr>
              <a:t>learning</a:t>
            </a:r>
            <a:r>
              <a:rPr lang="nl-NL" sz="1600">
                <a:latin typeface="Roboto slab"/>
              </a:rPr>
              <a:t> en training volgen na de L1/L2 (basisreparaties);</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Actief zijn in Facebook-groepen/</a:t>
            </a:r>
            <a:r>
              <a:rPr lang="nl-NL" sz="1600" err="1">
                <a:latin typeface="Roboto slab"/>
              </a:rPr>
              <a:t>Reddit</a:t>
            </a:r>
            <a:r>
              <a:rPr lang="nl-NL" sz="1600">
                <a:latin typeface="Roboto slab"/>
              </a:rPr>
              <a:t> (stel daar je vragen);</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Op de hoogte blijven met blogs, podcasts of video’s op AOR YouTube-kanaal;</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Je bent altijd welkom in ons lab om te oefenen of om je eigen reparaties mee te nemen en daar uit te voeren. (neem je eigen reparaties mee en voer ze daar uit);</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Communiceer met de WhatsApp-groep die door AOR voor jou en je mede-techneuten is gemaakt. Zo houd je contact na de training;</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Bekijk de e-</a:t>
            </a:r>
            <a:r>
              <a:rPr lang="nl-NL" sz="1600" err="1">
                <a:latin typeface="Roboto slab"/>
              </a:rPr>
              <a:t>learning</a:t>
            </a:r>
            <a:r>
              <a:rPr lang="nl-NL" sz="1600">
                <a:latin typeface="Roboto slab"/>
              </a:rPr>
              <a:t> nog eens, want herhaling is het sleutelwoord, maar ook omdat de e-</a:t>
            </a:r>
            <a:r>
              <a:rPr lang="nl-NL" sz="1600" err="1">
                <a:latin typeface="Roboto slab"/>
              </a:rPr>
              <a:t>learning</a:t>
            </a:r>
            <a:r>
              <a:rPr lang="nl-NL" sz="1600">
                <a:latin typeface="Roboto slab"/>
              </a:rPr>
              <a:t> continu wordt bijgewerkt met nieuwe kennis;</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Als je je werk voortdurend documenteert, kun je de diagnose straks dromen;</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HELP ANDEREN MET JOUW KENNIS!</a:t>
            </a:r>
            <a:endParaRPr lang="en-US" sz="1600">
              <a:latin typeface="Roboto slab"/>
            </a:endParaRPr>
          </a:p>
        </p:txBody>
      </p:sp>
    </p:spTree>
    <p:extLst>
      <p:ext uri="{BB962C8B-B14F-4D97-AF65-F5344CB8AC3E}">
        <p14:creationId xmlns:p14="http://schemas.microsoft.com/office/powerpoint/2010/main" val="130702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F5A19D-7199-1967-7BD4-8A437B4EB4A0}"/>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826169" y="279390"/>
            <a:ext cx="9970543" cy="681242"/>
          </a:xfrm>
        </p:spPr>
        <p:txBody>
          <a:bodyPr anchor="t">
            <a:noAutofit/>
          </a:bodyPr>
          <a:lstStyle/>
          <a:p>
            <a:pPr algn="l">
              <a:lnSpc>
                <a:spcPct val="150000"/>
              </a:lnSpc>
            </a:pPr>
            <a:r>
              <a:rPr lang="nl-NL" sz="2000" b="1">
                <a:latin typeface="Roboto slab"/>
              </a:rPr>
              <a:t>10. Wat zijn de belangrijkste succesfactoren?</a:t>
            </a:r>
            <a:br>
              <a:rPr lang="en-US" sz="1600">
                <a:latin typeface="Roboto slab"/>
              </a:rPr>
            </a:br>
            <a:br>
              <a:rPr lang="en-US" sz="1600">
                <a:latin typeface="Roboto slab"/>
              </a:rPr>
            </a:br>
            <a:br>
              <a:rPr lang="en-US" sz="1600">
                <a:latin typeface="Roboto slab"/>
              </a:rPr>
            </a:br>
            <a:br>
              <a:rPr lang="en-US" sz="2400">
                <a:latin typeface="+mn-lt"/>
              </a:rPr>
            </a:br>
            <a:br>
              <a:rPr lang="en-US" sz="2400">
                <a:latin typeface="+mn-lt"/>
              </a:rPr>
            </a:br>
            <a:endParaRPr lang="nl-NL" sz="2400">
              <a:latin typeface="+mn-lt"/>
            </a:endParaRPr>
          </a:p>
        </p:txBody>
      </p:sp>
      <p:pic>
        <p:nvPicPr>
          <p:cNvPr id="6" name="Picture 5" descr="Logo&#10;&#10;Description automatically generated">
            <a:extLst>
              <a:ext uri="{FF2B5EF4-FFF2-40B4-BE49-F238E27FC236}">
                <a16:creationId xmlns:a16="http://schemas.microsoft.com/office/drawing/2014/main" id="{5E281F0F-F377-44A0-B16C-D8DA7A35A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pic>
        <p:nvPicPr>
          <p:cNvPr id="3074" name="Picture 2" descr="Are you COMMITTED or just interested? - Positive Energy Guy">
            <a:extLst>
              <a:ext uri="{FF2B5EF4-FFF2-40B4-BE49-F238E27FC236}">
                <a16:creationId xmlns:a16="http://schemas.microsoft.com/office/drawing/2014/main" id="{D15B9436-8C04-4052-8710-77CED55E5007}"/>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8229600" y="3070996"/>
            <a:ext cx="3360013" cy="33600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5165E0-5C42-FD87-99E1-B13533CF478A}"/>
              </a:ext>
            </a:extLst>
          </p:cNvPr>
          <p:cNvSpPr txBox="1"/>
          <p:nvPr/>
        </p:nvSpPr>
        <p:spPr>
          <a:xfrm>
            <a:off x="1728711" y="1421349"/>
            <a:ext cx="9015489" cy="2062103"/>
          </a:xfrm>
          <a:prstGeom prst="rect">
            <a:avLst/>
          </a:prstGeom>
          <a:noFill/>
        </p:spPr>
        <p:txBody>
          <a:bodyPr wrap="square" rtlCol="0">
            <a:spAutoFit/>
          </a:bodyPr>
          <a:lstStyle/>
          <a:p>
            <a:pPr marL="285750" indent="-285750">
              <a:buFont typeface="Arial" panose="020B0604020202020204" pitchFamily="34" charset="0"/>
              <a:buChar char="•"/>
            </a:pPr>
            <a:r>
              <a:rPr lang="nl-NL" sz="1600">
                <a:latin typeface="Roboto slab"/>
                <a:sym typeface="Wingdings" panose="05000000000000000000" pitchFamily="2" charset="2"/>
              </a:rPr>
              <a:t>Echte motivatie omdat je deze vaardigheden onder de knie wilt krijgen, niet omdat het je is gevraagd;</a:t>
            </a:r>
            <a:endParaRPr lang="en-US" sz="1600">
              <a:latin typeface="Roboto slab"/>
              <a:sym typeface="Wingdings" panose="05000000000000000000" pitchFamily="2" charset="2"/>
            </a:endParaRPr>
          </a:p>
          <a:p>
            <a:pPr marL="285750" indent="-285750">
              <a:buFont typeface="Arial" panose="020B0604020202020204" pitchFamily="34" charset="0"/>
              <a:buChar char="•"/>
            </a:pPr>
            <a:endParaRPr lang="en-US"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sym typeface="Wingdings" panose="05000000000000000000" pitchFamily="2" charset="2"/>
              </a:rPr>
              <a:t>Tijd om erin te investeren. Heb je er de tijd voor of wil je er tijd voor maken?</a:t>
            </a:r>
            <a:endParaRPr lang="en-US" sz="1600">
              <a:latin typeface="Roboto slab"/>
              <a:sym typeface="Wingdings" panose="05000000000000000000" pitchFamily="2" charset="2"/>
            </a:endParaRPr>
          </a:p>
          <a:p>
            <a:pPr marL="285750" indent="-285750">
              <a:buFont typeface="Arial" panose="020B0604020202020204" pitchFamily="34" charset="0"/>
              <a:buChar char="•"/>
            </a:pPr>
            <a:endParaRPr lang="en-US"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rPr>
              <a:t>Ga niet te snel, maar stapje voor stapje;</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Motiveer je werknemers, geef ze incentives.</a:t>
            </a:r>
            <a:endParaRPr lang="en-US" sz="1600"/>
          </a:p>
        </p:txBody>
      </p:sp>
    </p:spTree>
    <p:extLst>
      <p:ext uri="{BB962C8B-B14F-4D97-AF65-F5344CB8AC3E}">
        <p14:creationId xmlns:p14="http://schemas.microsoft.com/office/powerpoint/2010/main" val="2504069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18C512-06E3-A9E1-A04E-6022819204C9}"/>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873F7E7E-D64B-48EA-99BB-79DFF219216C}"/>
              </a:ext>
            </a:extLst>
          </p:cNvPr>
          <p:cNvSpPr>
            <a:spLocks noGrp="1"/>
          </p:cNvSpPr>
          <p:nvPr>
            <p:ph type="title"/>
          </p:nvPr>
        </p:nvSpPr>
        <p:spPr>
          <a:xfrm>
            <a:off x="1721915" y="322894"/>
            <a:ext cx="10515600" cy="1325563"/>
          </a:xfrm>
        </p:spPr>
        <p:txBody>
          <a:bodyPr anchor="t">
            <a:normAutofit/>
          </a:bodyPr>
          <a:lstStyle/>
          <a:p>
            <a:r>
              <a:rPr lang="nl-NL" sz="2000" b="1">
                <a:latin typeface="Roboto slab"/>
              </a:rPr>
              <a:t>11. Wat gebeurt er als het mij niet lukt om reparaties uit te voeren?</a:t>
            </a:r>
          </a:p>
        </p:txBody>
      </p:sp>
      <p:sp>
        <p:nvSpPr>
          <p:cNvPr id="3" name="Content Placeholder 2">
            <a:extLst>
              <a:ext uri="{FF2B5EF4-FFF2-40B4-BE49-F238E27FC236}">
                <a16:creationId xmlns:a16="http://schemas.microsoft.com/office/drawing/2014/main" id="{58D4A689-B98B-44FD-9A02-5569D4A5C908}"/>
              </a:ext>
            </a:extLst>
          </p:cNvPr>
          <p:cNvSpPr>
            <a:spLocks noGrp="1"/>
          </p:cNvSpPr>
          <p:nvPr>
            <p:ph idx="1"/>
          </p:nvPr>
        </p:nvSpPr>
        <p:spPr>
          <a:xfrm>
            <a:off x="1721915" y="1868583"/>
            <a:ext cx="9606826" cy="4351338"/>
          </a:xfrm>
        </p:spPr>
        <p:txBody>
          <a:bodyPr>
            <a:normAutofit/>
          </a:bodyPr>
          <a:lstStyle/>
          <a:p>
            <a:pPr marL="0" indent="0">
              <a:lnSpc>
                <a:spcPct val="150000"/>
              </a:lnSpc>
              <a:buNone/>
            </a:pPr>
            <a:r>
              <a:rPr lang="nl-NL" sz="3200" b="1">
                <a:latin typeface="Roboto slab"/>
              </a:rPr>
              <a:t>Dat gaat niet gebeuren!</a:t>
            </a:r>
          </a:p>
          <a:p>
            <a:pPr marL="0" indent="0">
              <a:lnSpc>
                <a:spcPct val="150000"/>
              </a:lnSpc>
              <a:buNone/>
            </a:pPr>
            <a:endParaRPr lang="nl-NL" sz="1600">
              <a:latin typeface="Roboto slab"/>
            </a:endParaRPr>
          </a:p>
          <a:p>
            <a:pPr marL="0" indent="0">
              <a:lnSpc>
                <a:spcPct val="150000"/>
              </a:lnSpc>
              <a:buNone/>
            </a:pPr>
            <a:r>
              <a:rPr lang="nl-NL" sz="1600">
                <a:latin typeface="Roboto slab"/>
              </a:rPr>
              <a:t>Hulp nodig met je reparaties? De engineers van </a:t>
            </a:r>
            <a:r>
              <a:rPr lang="nl-NL" sz="1600" err="1">
                <a:latin typeface="Roboto slab"/>
              </a:rPr>
              <a:t>Mobileparts.shop</a:t>
            </a:r>
            <a:r>
              <a:rPr lang="nl-NL" sz="1600">
                <a:latin typeface="Roboto slab"/>
              </a:rPr>
              <a:t> staan altijd voor je klaar, zodat je jouw beloftes aan je klanten kunt nakomen!</a:t>
            </a:r>
          </a:p>
        </p:txBody>
      </p:sp>
      <p:pic>
        <p:nvPicPr>
          <p:cNvPr id="7" name="Picture 6" descr="Logo&#10;&#10;Description automatically generated">
            <a:extLst>
              <a:ext uri="{FF2B5EF4-FFF2-40B4-BE49-F238E27FC236}">
                <a16:creationId xmlns:a16="http://schemas.microsoft.com/office/drawing/2014/main" id="{F3C433E2-FCC5-485B-9A29-A9FEC200A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1211502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18C512-06E3-A9E1-A04E-6022819204C9}"/>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ontent Placeholder 2">
            <a:extLst>
              <a:ext uri="{FF2B5EF4-FFF2-40B4-BE49-F238E27FC236}">
                <a16:creationId xmlns:a16="http://schemas.microsoft.com/office/drawing/2014/main" id="{58D4A689-B98B-44FD-9A02-5569D4A5C908}"/>
              </a:ext>
            </a:extLst>
          </p:cNvPr>
          <p:cNvSpPr>
            <a:spLocks noGrp="1"/>
          </p:cNvSpPr>
          <p:nvPr>
            <p:ph idx="1"/>
          </p:nvPr>
        </p:nvSpPr>
        <p:spPr>
          <a:xfrm>
            <a:off x="1952070" y="1128354"/>
            <a:ext cx="9606826" cy="4351338"/>
          </a:xfrm>
        </p:spPr>
        <p:txBody>
          <a:bodyPr vert="horz" lIns="91440" tIns="45720" rIns="91440" bIns="45720" rtlCol="0" anchor="t">
            <a:normAutofit/>
          </a:bodyPr>
          <a:lstStyle/>
          <a:p>
            <a:pPr marL="0" indent="0">
              <a:lnSpc>
                <a:spcPct val="150000"/>
              </a:lnSpc>
              <a:buNone/>
            </a:pPr>
            <a:endParaRPr lang="nl-NL" sz="1600">
              <a:latin typeface="Roboto slab"/>
            </a:endParaRPr>
          </a:p>
          <a:p>
            <a:pPr marL="0" indent="0">
              <a:lnSpc>
                <a:spcPct val="150000"/>
              </a:lnSpc>
              <a:buNone/>
            </a:pPr>
            <a:r>
              <a:rPr lang="nl-NL">
                <a:latin typeface="Roboto slab"/>
              </a:rPr>
              <a:t>Word een allround (mobile) reparateur! Wij hebben zin om jou alles te leren!</a:t>
            </a:r>
            <a:br>
              <a:rPr lang="nl-NL" b="1">
                <a:latin typeface="Roboto slab"/>
              </a:rPr>
            </a:br>
            <a:br>
              <a:rPr lang="nl-NL" b="1">
                <a:latin typeface="Roboto slab"/>
              </a:rPr>
            </a:br>
            <a:r>
              <a:rPr lang="nl-NL" b="1">
                <a:latin typeface="Roboto slab"/>
              </a:rPr>
              <a:t>Twijfel niet en meld je nu aan!</a:t>
            </a:r>
          </a:p>
          <a:p>
            <a:pPr marL="0" indent="0">
              <a:lnSpc>
                <a:spcPct val="150000"/>
              </a:lnSpc>
              <a:buNone/>
            </a:pPr>
            <a:endParaRPr lang="nl-NL">
              <a:latin typeface="Roboto slab"/>
            </a:endParaRPr>
          </a:p>
        </p:txBody>
      </p:sp>
      <p:pic>
        <p:nvPicPr>
          <p:cNvPr id="7" name="Picture 6" descr="Logo&#10;&#10;Description automatically generated">
            <a:extLst>
              <a:ext uri="{FF2B5EF4-FFF2-40B4-BE49-F238E27FC236}">
                <a16:creationId xmlns:a16="http://schemas.microsoft.com/office/drawing/2014/main" id="{F3C433E2-FCC5-485B-9A29-A9FEC200A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pic>
        <p:nvPicPr>
          <p:cNvPr id="1026" name="Picture 2">
            <a:extLst>
              <a:ext uri="{FF2B5EF4-FFF2-40B4-BE49-F238E27FC236}">
                <a16:creationId xmlns:a16="http://schemas.microsoft.com/office/drawing/2014/main" id="{F8C313D8-9289-4A44-7D4F-52F9C4769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413" y="5136049"/>
            <a:ext cx="2736980" cy="1031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435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4C339-8C1C-4C3A-8B8E-18F2B1E1141B}"/>
              </a:ext>
            </a:extLst>
          </p:cNvPr>
          <p:cNvSpPr>
            <a:spLocks noGrp="1"/>
          </p:cNvSpPr>
          <p:nvPr>
            <p:ph type="title"/>
          </p:nvPr>
        </p:nvSpPr>
        <p:spPr/>
        <p:txBody>
          <a:bodyPr/>
          <a:lstStyle/>
          <a:p>
            <a:endParaRPr lang="nl-NL"/>
          </a:p>
        </p:txBody>
      </p:sp>
      <p:pic>
        <p:nvPicPr>
          <p:cNvPr id="5" name="Content Placeholder 4" descr="Graphical user interface&#10;&#10;Description automatically generated with low confidence">
            <a:extLst>
              <a:ext uri="{FF2B5EF4-FFF2-40B4-BE49-F238E27FC236}">
                <a16:creationId xmlns:a16="http://schemas.microsoft.com/office/drawing/2014/main" id="{D3353260-7921-4C93-BAAE-FE2E8EC5A6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TextBox 2">
            <a:extLst>
              <a:ext uri="{FF2B5EF4-FFF2-40B4-BE49-F238E27FC236}">
                <a16:creationId xmlns:a16="http://schemas.microsoft.com/office/drawing/2014/main" id="{3929C5F9-218E-FF08-FDB3-BF65DDAEF04D}"/>
              </a:ext>
            </a:extLst>
          </p:cNvPr>
          <p:cNvSpPr txBox="1"/>
          <p:nvPr/>
        </p:nvSpPr>
        <p:spPr>
          <a:xfrm>
            <a:off x="3670195" y="4417201"/>
            <a:ext cx="4851610" cy="707886"/>
          </a:xfrm>
          <a:prstGeom prst="rect">
            <a:avLst/>
          </a:prstGeom>
          <a:solidFill>
            <a:srgbClr val="7030A0"/>
          </a:solidFill>
        </p:spPr>
        <p:txBody>
          <a:bodyPr wrap="square" rtlCol="0">
            <a:spAutoFit/>
          </a:bodyPr>
          <a:lstStyle/>
          <a:p>
            <a:pPr algn="ctr"/>
            <a:r>
              <a:rPr lang="en-US" sz="4000" b="1" i="1" dirty="0" err="1">
                <a:solidFill>
                  <a:schemeClr val="bg1"/>
                </a:solidFill>
              </a:rPr>
              <a:t>Maart</a:t>
            </a:r>
            <a:r>
              <a:rPr lang="en-US" sz="4000" b="1" i="1" dirty="0">
                <a:solidFill>
                  <a:schemeClr val="bg1"/>
                </a:solidFill>
              </a:rPr>
              <a:t> 2023</a:t>
            </a:r>
          </a:p>
        </p:txBody>
      </p:sp>
      <p:sp>
        <p:nvSpPr>
          <p:cNvPr id="4" name="Tekstvak 3">
            <a:extLst>
              <a:ext uri="{FF2B5EF4-FFF2-40B4-BE49-F238E27FC236}">
                <a16:creationId xmlns:a16="http://schemas.microsoft.com/office/drawing/2014/main" id="{00767ACA-9759-89F1-ACB1-9A2A3379CD2F}"/>
              </a:ext>
            </a:extLst>
          </p:cNvPr>
          <p:cNvSpPr txBox="1"/>
          <p:nvPr/>
        </p:nvSpPr>
        <p:spPr>
          <a:xfrm>
            <a:off x="3299735" y="5622211"/>
            <a:ext cx="6776186" cy="369332"/>
          </a:xfrm>
          <a:prstGeom prst="rect">
            <a:avLst/>
          </a:prstGeom>
          <a:noFill/>
        </p:spPr>
        <p:txBody>
          <a:bodyPr wrap="square" rtlCol="0">
            <a:spAutoFit/>
          </a:bodyPr>
          <a:lstStyle/>
          <a:p>
            <a:r>
              <a:rPr lang="nl-NL" u="sng" dirty="0"/>
              <a:t>REGISTREER JE HIER VOOR DE AANKOMENDE TRAINING!</a:t>
            </a:r>
          </a:p>
        </p:txBody>
      </p:sp>
    </p:spTree>
    <p:extLst>
      <p:ext uri="{BB962C8B-B14F-4D97-AF65-F5344CB8AC3E}">
        <p14:creationId xmlns:p14="http://schemas.microsoft.com/office/powerpoint/2010/main" val="897124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18C512-06E3-A9E1-A04E-6022819204C9}"/>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ontent Placeholder 2">
            <a:extLst>
              <a:ext uri="{FF2B5EF4-FFF2-40B4-BE49-F238E27FC236}">
                <a16:creationId xmlns:a16="http://schemas.microsoft.com/office/drawing/2014/main" id="{58D4A689-B98B-44FD-9A02-5569D4A5C908}"/>
              </a:ext>
            </a:extLst>
          </p:cNvPr>
          <p:cNvSpPr>
            <a:spLocks noGrp="1"/>
          </p:cNvSpPr>
          <p:nvPr>
            <p:ph idx="1"/>
          </p:nvPr>
        </p:nvSpPr>
        <p:spPr>
          <a:xfrm>
            <a:off x="2008053" y="1601104"/>
            <a:ext cx="9606826" cy="4948985"/>
          </a:xfrm>
        </p:spPr>
        <p:txBody>
          <a:bodyPr vert="horz" lIns="91440" tIns="45720" rIns="91440" bIns="45720" rtlCol="0" anchor="t">
            <a:normAutofit fontScale="92500" lnSpcReduction="10000"/>
          </a:bodyPr>
          <a:lstStyle/>
          <a:p>
            <a:pPr algn="l"/>
            <a:r>
              <a:rPr lang="nl-NL" sz="1100" b="1" i="1">
                <a:solidFill>
                  <a:srgbClr val="201F1E"/>
                </a:solidFill>
                <a:effectLst/>
                <a:latin typeface="Roboto slab"/>
              </a:rPr>
              <a:t>Beer 1: Hoe voorkomt een ondernemer/organisatie dat een medewerker gaat lopen (naar bijv. de concurrent) zodra hij volledig is getraind?</a:t>
            </a:r>
            <a:endParaRPr lang="nl-NL" sz="1100" b="1" i="0">
              <a:solidFill>
                <a:srgbClr val="201F1E"/>
              </a:solidFill>
              <a:effectLst/>
              <a:latin typeface="Roboto slab"/>
            </a:endParaRPr>
          </a:p>
          <a:p>
            <a:pPr lvl="1" algn="l"/>
            <a:r>
              <a:rPr lang="nl-NL" sz="1100" b="0" i="1">
                <a:solidFill>
                  <a:srgbClr val="201F1E"/>
                </a:solidFill>
                <a:effectLst/>
                <a:latin typeface="Roboto slab"/>
              </a:rPr>
              <a:t>Een salaris en arbeidscondities die aansluiten bij een medewerker die behandeld wordt als ZZP’er</a:t>
            </a:r>
            <a:endParaRPr lang="nl-NL" sz="1100" b="0" i="0">
              <a:solidFill>
                <a:srgbClr val="201F1E"/>
              </a:solidFill>
              <a:effectLst/>
              <a:latin typeface="Roboto slab"/>
            </a:endParaRPr>
          </a:p>
          <a:p>
            <a:pPr lvl="1" algn="l"/>
            <a:r>
              <a:rPr lang="nl-NL" sz="1100" b="0" i="1">
                <a:solidFill>
                  <a:srgbClr val="201F1E"/>
                </a:solidFill>
                <a:effectLst/>
                <a:latin typeface="Roboto slab"/>
              </a:rPr>
              <a:t>Contractueel vastleggen</a:t>
            </a:r>
            <a:endParaRPr lang="nl-NL" sz="1100" b="0" i="0">
              <a:solidFill>
                <a:srgbClr val="201F1E"/>
              </a:solidFill>
              <a:effectLst/>
              <a:latin typeface="Roboto slab"/>
            </a:endParaRPr>
          </a:p>
          <a:p>
            <a:pPr algn="l">
              <a:buFont typeface="Arial" panose="020B0604020202020204" pitchFamily="34" charset="0"/>
              <a:buChar char="•"/>
            </a:pPr>
            <a:endParaRPr lang="nl-NL" sz="1100" b="1" i="1">
              <a:solidFill>
                <a:srgbClr val="201F1E"/>
              </a:solidFill>
              <a:effectLst/>
              <a:latin typeface="Roboto slab"/>
            </a:endParaRPr>
          </a:p>
          <a:p>
            <a:pPr algn="l">
              <a:buFont typeface="Arial" panose="020B0604020202020204" pitchFamily="34" charset="0"/>
              <a:buChar char="•"/>
            </a:pPr>
            <a:r>
              <a:rPr lang="nl-NL" sz="1100" b="1" i="1">
                <a:solidFill>
                  <a:srgbClr val="201F1E"/>
                </a:solidFill>
                <a:effectLst/>
                <a:latin typeface="Roboto slab"/>
              </a:rPr>
              <a:t>Beer 2: Hoe snel heeft een ondernemer/organisatie de opleiding van een medewerker terug verdiend?</a:t>
            </a:r>
          </a:p>
          <a:p>
            <a:pPr lvl="1">
              <a:buFont typeface="Courier New" panose="02070309020205020404" pitchFamily="49" charset="0"/>
              <a:buChar char="o"/>
            </a:pPr>
            <a:r>
              <a:rPr lang="nl-NL" sz="1100" i="1">
                <a:solidFill>
                  <a:srgbClr val="201F1E"/>
                </a:solidFill>
                <a:latin typeface="Roboto slab"/>
              </a:rPr>
              <a:t>Over het algemeen is dit ca 2 maanden bij L1/L2 en 4 maanden bij L2/L3. Niet meegenomen is natuurlijk de extra omzet op andere productgroepen gezien het toegenomen intensiteit van het winkelbezoek.</a:t>
            </a:r>
            <a:endParaRPr lang="nl-NL" sz="1100" i="1">
              <a:solidFill>
                <a:srgbClr val="201F1E"/>
              </a:solidFill>
              <a:effectLst/>
              <a:latin typeface="Roboto slab"/>
            </a:endParaRPr>
          </a:p>
          <a:p>
            <a:pPr algn="l">
              <a:buFont typeface="Arial" panose="020B0604020202020204" pitchFamily="34" charset="0"/>
              <a:buChar char="•"/>
            </a:pPr>
            <a:endParaRPr lang="nl-NL" sz="1100" b="1" i="0">
              <a:solidFill>
                <a:srgbClr val="201F1E"/>
              </a:solidFill>
              <a:effectLst/>
              <a:latin typeface="Roboto slab"/>
            </a:endParaRPr>
          </a:p>
          <a:p>
            <a:pPr algn="l">
              <a:buFont typeface="Arial" panose="020B0604020202020204" pitchFamily="34" charset="0"/>
              <a:buChar char="•"/>
            </a:pPr>
            <a:endParaRPr lang="nl-NL" sz="1100" b="1">
              <a:solidFill>
                <a:srgbClr val="201F1E"/>
              </a:solidFill>
              <a:latin typeface="Roboto slab"/>
            </a:endParaRPr>
          </a:p>
          <a:p>
            <a:pPr algn="l">
              <a:buFont typeface="Arial" panose="020B0604020202020204" pitchFamily="34" charset="0"/>
              <a:buChar char="•"/>
            </a:pPr>
            <a:endParaRPr lang="nl-NL" sz="1100" b="1" i="0">
              <a:solidFill>
                <a:srgbClr val="201F1E"/>
              </a:solidFill>
              <a:effectLst/>
              <a:latin typeface="Roboto slab"/>
            </a:endParaRPr>
          </a:p>
          <a:p>
            <a:pPr marL="0" indent="0" algn="l">
              <a:buNone/>
            </a:pPr>
            <a:r>
              <a:rPr lang="nl-NL" sz="1100" i="1">
                <a:solidFill>
                  <a:srgbClr val="201F1E"/>
                </a:solidFill>
                <a:effectLst/>
                <a:latin typeface="Roboto slab"/>
              </a:rPr>
              <a:t>Tip: gebruik de AOR calculator voor de berekening</a:t>
            </a:r>
            <a:endParaRPr lang="nl-NL" sz="1100" b="1">
              <a:solidFill>
                <a:srgbClr val="201F1E"/>
              </a:solidFill>
              <a:effectLst/>
              <a:latin typeface="Roboto slab"/>
            </a:endParaRPr>
          </a:p>
          <a:p>
            <a:pPr algn="l">
              <a:buFont typeface="Arial" panose="020B0604020202020204" pitchFamily="34" charset="0"/>
              <a:buChar char="•"/>
            </a:pPr>
            <a:r>
              <a:rPr lang="nl-NL" sz="1100" b="1" i="1">
                <a:solidFill>
                  <a:srgbClr val="201F1E"/>
                </a:solidFill>
                <a:effectLst/>
                <a:latin typeface="Roboto slab"/>
              </a:rPr>
              <a:t>Beer 3: Is een getrainde medewerker direct in staat zelfstandig te repareren en wat als uit onzekerheid de medewerker het niet aandurft?</a:t>
            </a:r>
            <a:endParaRPr lang="nl-NL" sz="1100" b="1" i="0">
              <a:solidFill>
                <a:srgbClr val="201F1E"/>
              </a:solidFill>
              <a:effectLst/>
              <a:latin typeface="Roboto slab"/>
            </a:endParaRPr>
          </a:p>
          <a:p>
            <a:pPr lvl="1" algn="l"/>
            <a:r>
              <a:rPr lang="nl-NL" sz="1100" b="0" i="1">
                <a:solidFill>
                  <a:srgbClr val="201F1E"/>
                </a:solidFill>
                <a:effectLst/>
                <a:latin typeface="Roboto slab"/>
              </a:rPr>
              <a:t>Terugval op de opstuurservice van </a:t>
            </a:r>
            <a:r>
              <a:rPr lang="nl-NL" sz="1100" i="1" err="1">
                <a:solidFill>
                  <a:srgbClr val="201F1E"/>
                </a:solidFill>
                <a:latin typeface="Roboto slab"/>
              </a:rPr>
              <a:t>Mobileparts.shop</a:t>
            </a:r>
            <a:r>
              <a:rPr lang="nl-NL" sz="1100" i="1">
                <a:solidFill>
                  <a:srgbClr val="201F1E"/>
                </a:solidFill>
                <a:latin typeface="Roboto slab"/>
              </a:rPr>
              <a:t>. Stuur device op en je hebt hem binnen 2 dagen retour!</a:t>
            </a:r>
            <a:endParaRPr lang="nl-NL" sz="1100" b="0" i="1">
              <a:solidFill>
                <a:srgbClr val="201F1E"/>
              </a:solidFill>
              <a:effectLst/>
              <a:latin typeface="Roboto slab"/>
            </a:endParaRPr>
          </a:p>
          <a:p>
            <a:pPr lvl="1" algn="l"/>
            <a:r>
              <a:rPr lang="nl-NL" sz="1100" b="0" i="1">
                <a:solidFill>
                  <a:srgbClr val="201F1E"/>
                </a:solidFill>
                <a:effectLst/>
                <a:latin typeface="Roboto slab"/>
              </a:rPr>
              <a:t>Terugkom dag(en) inplannen in het lab, cursisten zijn altijd (kosteloos) welkom!</a:t>
            </a:r>
          </a:p>
          <a:p>
            <a:pPr lvl="1" algn="l"/>
            <a:r>
              <a:rPr lang="nl-NL" sz="1100" i="1">
                <a:solidFill>
                  <a:srgbClr val="201F1E"/>
                </a:solidFill>
                <a:latin typeface="Roboto slab"/>
              </a:rPr>
              <a:t>Hulp vragen via de vele online </a:t>
            </a:r>
            <a:r>
              <a:rPr lang="nl-NL" sz="1100" i="1" err="1">
                <a:solidFill>
                  <a:srgbClr val="201F1E"/>
                </a:solidFill>
                <a:latin typeface="Roboto slab"/>
              </a:rPr>
              <a:t>communities</a:t>
            </a:r>
            <a:r>
              <a:rPr lang="nl-NL" sz="1100" i="1">
                <a:solidFill>
                  <a:srgbClr val="201F1E"/>
                </a:solidFill>
                <a:latin typeface="Roboto slab"/>
              </a:rPr>
              <a:t>, er is altijd wel iemand die wil/kan helpen.</a:t>
            </a:r>
            <a:endParaRPr lang="nl-NL" sz="1100" b="0" i="0">
              <a:solidFill>
                <a:srgbClr val="201F1E"/>
              </a:solidFill>
              <a:effectLst/>
              <a:latin typeface="Roboto slab"/>
            </a:endParaRPr>
          </a:p>
          <a:p>
            <a:pPr algn="l">
              <a:buFont typeface="Arial" panose="020B0604020202020204" pitchFamily="34" charset="0"/>
              <a:buChar char="•"/>
            </a:pPr>
            <a:endParaRPr lang="nl-NL" sz="1100" b="1" i="1">
              <a:solidFill>
                <a:srgbClr val="201F1E"/>
              </a:solidFill>
              <a:effectLst/>
              <a:latin typeface="Roboto slab"/>
            </a:endParaRPr>
          </a:p>
          <a:p>
            <a:pPr algn="l">
              <a:buFont typeface="Arial" panose="020B0604020202020204" pitchFamily="34" charset="0"/>
              <a:buChar char="•"/>
            </a:pPr>
            <a:r>
              <a:rPr lang="nl-NL" sz="1100" b="1" i="1">
                <a:solidFill>
                  <a:srgbClr val="201F1E"/>
                </a:solidFill>
                <a:effectLst/>
                <a:latin typeface="Roboto slab"/>
              </a:rPr>
              <a:t>Beer 4: Wat als mijn monteur (langdurig) uitvalt?</a:t>
            </a:r>
            <a:endParaRPr lang="nl-NL" sz="1100" b="1" i="0">
              <a:solidFill>
                <a:srgbClr val="201F1E"/>
              </a:solidFill>
              <a:effectLst/>
              <a:latin typeface="Roboto slab"/>
            </a:endParaRPr>
          </a:p>
          <a:p>
            <a:pPr lvl="1" algn="l"/>
            <a:r>
              <a:rPr lang="nl-NL" sz="1100" b="0" i="1">
                <a:solidFill>
                  <a:srgbClr val="201F1E"/>
                </a:solidFill>
                <a:effectLst/>
                <a:latin typeface="Roboto slab"/>
              </a:rPr>
              <a:t>Instellen van een buddy systeem waarbij monteurs aan elkaar worden gekoppeld als uitvalhoek?</a:t>
            </a:r>
          </a:p>
          <a:p>
            <a:pPr lvl="1" algn="l"/>
            <a:r>
              <a:rPr lang="nl-NL" sz="1100" b="0" i="1">
                <a:solidFill>
                  <a:srgbClr val="201F1E"/>
                </a:solidFill>
                <a:effectLst/>
                <a:latin typeface="Roboto slab"/>
              </a:rPr>
              <a:t>Terugval op de opstuurservice van </a:t>
            </a:r>
            <a:r>
              <a:rPr lang="nl-NL" sz="1100" i="1" err="1">
                <a:solidFill>
                  <a:srgbClr val="201F1E"/>
                </a:solidFill>
                <a:latin typeface="Roboto slab"/>
              </a:rPr>
              <a:t>Mobileparts.shop</a:t>
            </a:r>
            <a:r>
              <a:rPr lang="nl-NL" sz="1100" i="1">
                <a:solidFill>
                  <a:srgbClr val="201F1E"/>
                </a:solidFill>
                <a:latin typeface="Roboto slab"/>
              </a:rPr>
              <a:t>. Stuur device op en je hebt hem binnen 2 dagen retour!</a:t>
            </a:r>
            <a:endParaRPr lang="nl-NL" sz="1100" b="0" i="1">
              <a:solidFill>
                <a:srgbClr val="201F1E"/>
              </a:solidFill>
              <a:effectLst/>
              <a:latin typeface="Roboto slab"/>
            </a:endParaRPr>
          </a:p>
          <a:p>
            <a:pPr algn="l">
              <a:buFont typeface="Arial" panose="020B0604020202020204" pitchFamily="34" charset="0"/>
              <a:buChar char="•"/>
            </a:pPr>
            <a:endParaRPr lang="nl-NL" sz="1100" b="1" i="1">
              <a:solidFill>
                <a:srgbClr val="201F1E"/>
              </a:solidFill>
              <a:effectLst/>
              <a:latin typeface="Roboto slab"/>
            </a:endParaRPr>
          </a:p>
          <a:p>
            <a:pPr algn="l">
              <a:buFont typeface="Arial" panose="020B0604020202020204" pitchFamily="34" charset="0"/>
              <a:buChar char="•"/>
            </a:pPr>
            <a:r>
              <a:rPr lang="nl-NL" sz="1100" b="1" i="1">
                <a:solidFill>
                  <a:srgbClr val="201F1E"/>
                </a:solidFill>
                <a:effectLst/>
                <a:latin typeface="Roboto slab"/>
              </a:rPr>
              <a:t>Beer 5: Financieel</a:t>
            </a:r>
            <a:endParaRPr lang="nl-NL" sz="1100" b="1" i="0">
              <a:solidFill>
                <a:srgbClr val="201F1E"/>
              </a:solidFill>
              <a:effectLst/>
              <a:latin typeface="Roboto slab"/>
            </a:endParaRPr>
          </a:p>
          <a:p>
            <a:pPr lvl="1" algn="l"/>
            <a:r>
              <a:rPr lang="nl-NL" sz="1100" i="1">
                <a:solidFill>
                  <a:srgbClr val="201F1E"/>
                </a:solidFill>
                <a:latin typeface="Roboto slab"/>
              </a:rPr>
              <a:t>Deelbetalingen mogelijk onder voorwaarden</a:t>
            </a:r>
          </a:p>
          <a:p>
            <a:pPr lvl="1" algn="l"/>
            <a:r>
              <a:rPr lang="nl-NL" sz="1100" b="0" i="1">
                <a:solidFill>
                  <a:srgbClr val="201F1E"/>
                </a:solidFill>
                <a:effectLst/>
                <a:latin typeface="Roboto slab"/>
              </a:rPr>
              <a:t>Vergoeding E-</a:t>
            </a:r>
            <a:r>
              <a:rPr lang="nl-NL" sz="1100" b="0" i="1" err="1">
                <a:solidFill>
                  <a:srgbClr val="201F1E"/>
                </a:solidFill>
                <a:effectLst/>
                <a:latin typeface="Roboto slab"/>
              </a:rPr>
              <a:t>learning</a:t>
            </a:r>
            <a:r>
              <a:rPr lang="nl-NL" sz="1100" b="0" i="1">
                <a:solidFill>
                  <a:srgbClr val="201F1E"/>
                </a:solidFill>
                <a:effectLst/>
                <a:latin typeface="Roboto slab"/>
              </a:rPr>
              <a:t> door OFED</a:t>
            </a:r>
            <a:endParaRPr lang="nl-NL" sz="1100" b="0" i="0">
              <a:solidFill>
                <a:srgbClr val="201F1E"/>
              </a:solidFill>
              <a:effectLst/>
              <a:latin typeface="Roboto slab"/>
            </a:endParaRPr>
          </a:p>
          <a:p>
            <a:pPr marL="0" indent="0">
              <a:lnSpc>
                <a:spcPct val="150000"/>
              </a:lnSpc>
              <a:buNone/>
            </a:pPr>
            <a:endParaRPr lang="nl-NL">
              <a:latin typeface="Roboto slab"/>
            </a:endParaRPr>
          </a:p>
        </p:txBody>
      </p:sp>
      <p:pic>
        <p:nvPicPr>
          <p:cNvPr id="7" name="Picture 6" descr="Logo&#10;&#10;Description automatically generated">
            <a:extLst>
              <a:ext uri="{FF2B5EF4-FFF2-40B4-BE49-F238E27FC236}">
                <a16:creationId xmlns:a16="http://schemas.microsoft.com/office/drawing/2014/main" id="{F3C433E2-FCC5-485B-9A29-A9FEC200A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
        <p:nvSpPr>
          <p:cNvPr id="9" name="TextBox 8">
            <a:extLst>
              <a:ext uri="{FF2B5EF4-FFF2-40B4-BE49-F238E27FC236}">
                <a16:creationId xmlns:a16="http://schemas.microsoft.com/office/drawing/2014/main" id="{E4E493CB-3972-6ADF-656E-92E9376A1B23}"/>
              </a:ext>
            </a:extLst>
          </p:cNvPr>
          <p:cNvSpPr txBox="1"/>
          <p:nvPr/>
        </p:nvSpPr>
        <p:spPr>
          <a:xfrm>
            <a:off x="1952070" y="259902"/>
            <a:ext cx="9443718" cy="646331"/>
          </a:xfrm>
          <a:prstGeom prst="rect">
            <a:avLst/>
          </a:prstGeom>
          <a:noFill/>
        </p:spPr>
        <p:txBody>
          <a:bodyPr wrap="square">
            <a:spAutoFit/>
          </a:bodyPr>
          <a:lstStyle/>
          <a:p>
            <a:pPr algn="l"/>
            <a:r>
              <a:rPr lang="nl-NL" sz="1800" b="0" i="1">
                <a:solidFill>
                  <a:srgbClr val="201F1E"/>
                </a:solidFill>
                <a:effectLst/>
                <a:latin typeface="Calibri" panose="020F0502020204030204" pitchFamily="34" charset="0"/>
              </a:rPr>
              <a:t>12. We beseffen ons goed dat er ook ‘beren op de weg’ kunnen zijn voor shop eigenaren. Onderstaand wat tips om de beren op afstand te houden….</a:t>
            </a:r>
          </a:p>
        </p:txBody>
      </p:sp>
      <p:pic>
        <p:nvPicPr>
          <p:cNvPr id="4" name="Picture 2" descr="Verkeersbord Beren op de weg online kopen | Visser Assen">
            <a:extLst>
              <a:ext uri="{FF2B5EF4-FFF2-40B4-BE49-F238E27FC236}">
                <a16:creationId xmlns:a16="http://schemas.microsoft.com/office/drawing/2014/main" id="{DC82A72A-CEB7-479C-348F-CF35E269E809}"/>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11344" y="4603101"/>
            <a:ext cx="2103535" cy="15776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el 3">
            <a:extLst>
              <a:ext uri="{FF2B5EF4-FFF2-40B4-BE49-F238E27FC236}">
                <a16:creationId xmlns:a16="http://schemas.microsoft.com/office/drawing/2014/main" id="{D535531F-A998-9F6C-DC9F-F912CF03A9B7}"/>
              </a:ext>
            </a:extLst>
          </p:cNvPr>
          <p:cNvGraphicFramePr>
            <a:graphicFrameLocks noGrp="1"/>
          </p:cNvGraphicFramePr>
          <p:nvPr>
            <p:extLst>
              <p:ext uri="{D42A27DB-BD31-4B8C-83A1-F6EECF244321}">
                <p14:modId xmlns:p14="http://schemas.microsoft.com/office/powerpoint/2010/main" val="236011754"/>
              </p:ext>
            </p:extLst>
          </p:nvPr>
        </p:nvGraphicFramePr>
        <p:xfrm>
          <a:off x="2338043" y="2970218"/>
          <a:ext cx="4109529" cy="640080"/>
        </p:xfrm>
        <a:graphic>
          <a:graphicData uri="http://schemas.openxmlformats.org/drawingml/2006/table">
            <a:tbl>
              <a:tblPr firstRow="1" bandRow="1">
                <a:tableStyleId>{8EC20E35-A176-4012-BC5E-935CFFF8708E}</a:tableStyleId>
              </a:tblPr>
              <a:tblGrid>
                <a:gridCol w="2316916">
                  <a:extLst>
                    <a:ext uri="{9D8B030D-6E8A-4147-A177-3AD203B41FA5}">
                      <a16:colId xmlns:a16="http://schemas.microsoft.com/office/drawing/2014/main" val="1388170831"/>
                    </a:ext>
                  </a:extLst>
                </a:gridCol>
                <a:gridCol w="1792613">
                  <a:extLst>
                    <a:ext uri="{9D8B030D-6E8A-4147-A177-3AD203B41FA5}">
                      <a16:colId xmlns:a16="http://schemas.microsoft.com/office/drawing/2014/main" val="1943178107"/>
                    </a:ext>
                  </a:extLst>
                </a:gridCol>
              </a:tblGrid>
              <a:tr h="0">
                <a:tc>
                  <a:txBody>
                    <a:bodyPr/>
                    <a:lstStyle/>
                    <a:p>
                      <a:r>
                        <a:rPr lang="nl-NL" sz="800" noProof="0">
                          <a:latin typeface="Roboto slab"/>
                        </a:rPr>
                        <a:t>Investering L1/L2 (Basisreparaties)</a:t>
                      </a:r>
                    </a:p>
                  </a:txBody>
                  <a:tcPr/>
                </a:tc>
                <a:tc>
                  <a:txBody>
                    <a:bodyPr/>
                    <a:lstStyle/>
                    <a:p>
                      <a:endParaRPr lang="nl-NL" sz="800" noProof="0">
                        <a:latin typeface="Roboto slab"/>
                      </a:endParaRPr>
                    </a:p>
                  </a:txBody>
                  <a:tcPr/>
                </a:tc>
                <a:extLst>
                  <a:ext uri="{0D108BD9-81ED-4DB2-BD59-A6C34878D82A}">
                    <a16:rowId xmlns:a16="http://schemas.microsoft.com/office/drawing/2014/main" val="1009667622"/>
                  </a:ext>
                </a:extLst>
              </a:tr>
              <a:tr h="0">
                <a:tc>
                  <a:txBody>
                    <a:bodyPr/>
                    <a:lstStyle/>
                    <a:p>
                      <a:endParaRPr lang="nl-NL" sz="800" noProof="0">
                        <a:latin typeface="Roboto slab"/>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nl-NL" sz="800" b="1" noProof="0">
                          <a:latin typeface="Roboto slab"/>
                        </a:rPr>
                        <a:t>€ 1.750 ex. BTW</a:t>
                      </a:r>
                    </a:p>
                  </a:txBody>
                  <a:tcPr/>
                </a:tc>
                <a:extLst>
                  <a:ext uri="{0D108BD9-81ED-4DB2-BD59-A6C34878D82A}">
                    <a16:rowId xmlns:a16="http://schemas.microsoft.com/office/drawing/2014/main" val="315127663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800" noProof="0">
                          <a:latin typeface="Roboto slab"/>
                        </a:rPr>
                        <a:t>Break-even-point (á € 40)</a:t>
                      </a:r>
                    </a:p>
                  </a:txBody>
                  <a:tcPr/>
                </a:tc>
                <a:tc>
                  <a:txBody>
                    <a:bodyPr/>
                    <a:lstStyle/>
                    <a:p>
                      <a:r>
                        <a:rPr lang="nl-NL" sz="800" noProof="0">
                          <a:latin typeface="Roboto slab"/>
                        </a:rPr>
                        <a:t>44 reparaties = ca. 2 maanden</a:t>
                      </a:r>
                    </a:p>
                  </a:txBody>
                  <a:tcPr/>
                </a:tc>
                <a:extLst>
                  <a:ext uri="{0D108BD9-81ED-4DB2-BD59-A6C34878D82A}">
                    <a16:rowId xmlns:a16="http://schemas.microsoft.com/office/drawing/2014/main" val="2681573859"/>
                  </a:ext>
                </a:extLst>
              </a:tr>
            </a:tbl>
          </a:graphicData>
        </a:graphic>
      </p:graphicFrame>
      <p:graphicFrame>
        <p:nvGraphicFramePr>
          <p:cNvPr id="11" name="Tabel 3">
            <a:extLst>
              <a:ext uri="{FF2B5EF4-FFF2-40B4-BE49-F238E27FC236}">
                <a16:creationId xmlns:a16="http://schemas.microsoft.com/office/drawing/2014/main" id="{3691BC18-1929-DD77-D18D-BFD4F8D51CB7}"/>
              </a:ext>
            </a:extLst>
          </p:cNvPr>
          <p:cNvGraphicFramePr>
            <a:graphicFrameLocks noGrp="1"/>
          </p:cNvGraphicFramePr>
          <p:nvPr>
            <p:extLst>
              <p:ext uri="{D42A27DB-BD31-4B8C-83A1-F6EECF244321}">
                <p14:modId xmlns:p14="http://schemas.microsoft.com/office/powerpoint/2010/main" val="3323593339"/>
              </p:ext>
            </p:extLst>
          </p:nvPr>
        </p:nvGraphicFramePr>
        <p:xfrm>
          <a:off x="6671815" y="2970218"/>
          <a:ext cx="4256768" cy="640080"/>
        </p:xfrm>
        <a:graphic>
          <a:graphicData uri="http://schemas.openxmlformats.org/drawingml/2006/table">
            <a:tbl>
              <a:tblPr firstRow="1" bandRow="1">
                <a:tableStyleId>{8EC20E35-A176-4012-BC5E-935CFFF8708E}</a:tableStyleId>
              </a:tblPr>
              <a:tblGrid>
                <a:gridCol w="2411451">
                  <a:extLst>
                    <a:ext uri="{9D8B030D-6E8A-4147-A177-3AD203B41FA5}">
                      <a16:colId xmlns:a16="http://schemas.microsoft.com/office/drawing/2014/main" val="1388170831"/>
                    </a:ext>
                  </a:extLst>
                </a:gridCol>
                <a:gridCol w="1845317">
                  <a:extLst>
                    <a:ext uri="{9D8B030D-6E8A-4147-A177-3AD203B41FA5}">
                      <a16:colId xmlns:a16="http://schemas.microsoft.com/office/drawing/2014/main" val="1943178107"/>
                    </a:ext>
                  </a:extLst>
                </a:gridCol>
              </a:tblGrid>
              <a:tr h="167394">
                <a:tc>
                  <a:txBody>
                    <a:bodyPr/>
                    <a:lstStyle/>
                    <a:p>
                      <a:r>
                        <a:rPr lang="nl-NL" sz="800" noProof="0">
                          <a:latin typeface="Roboto slab"/>
                        </a:rPr>
                        <a:t>Investering L2/L3 (</a:t>
                      </a:r>
                      <a:r>
                        <a:rPr lang="nl-NL" sz="800" noProof="0" err="1">
                          <a:latin typeface="Roboto slab"/>
                        </a:rPr>
                        <a:t>Microsolderen</a:t>
                      </a:r>
                      <a:r>
                        <a:rPr lang="nl-NL" sz="800" noProof="0">
                          <a:latin typeface="Roboto slab"/>
                        </a:rPr>
                        <a:t>)</a:t>
                      </a:r>
                    </a:p>
                  </a:txBody>
                  <a:tcPr/>
                </a:tc>
                <a:tc>
                  <a:txBody>
                    <a:bodyPr/>
                    <a:lstStyle/>
                    <a:p>
                      <a:endParaRPr lang="nl-NL" sz="800" noProof="0">
                        <a:latin typeface="Roboto slab"/>
                      </a:endParaRPr>
                    </a:p>
                  </a:txBody>
                  <a:tcPr/>
                </a:tc>
                <a:extLst>
                  <a:ext uri="{0D108BD9-81ED-4DB2-BD59-A6C34878D82A}">
                    <a16:rowId xmlns:a16="http://schemas.microsoft.com/office/drawing/2014/main" val="1009667622"/>
                  </a:ext>
                </a:extLst>
              </a:tr>
              <a:tr h="0">
                <a:tc>
                  <a:txBody>
                    <a:bodyPr/>
                    <a:lstStyle/>
                    <a:p>
                      <a:endParaRPr lang="nl-NL" sz="800" b="1" noProof="0">
                        <a:latin typeface="Roboto slab"/>
                      </a:endParaRPr>
                    </a:p>
                  </a:txBody>
                  <a:tcPr/>
                </a:tc>
                <a:tc>
                  <a:txBody>
                    <a:bodyPr/>
                    <a:lstStyle/>
                    <a:p>
                      <a:r>
                        <a:rPr lang="nl-NL" sz="800" b="1" noProof="0">
                          <a:latin typeface="Roboto slab"/>
                        </a:rPr>
                        <a:t>€ 3.650 ex. BTW</a:t>
                      </a:r>
                    </a:p>
                  </a:txBody>
                  <a:tcPr/>
                </a:tc>
                <a:extLst>
                  <a:ext uri="{0D108BD9-81ED-4DB2-BD59-A6C34878D82A}">
                    <a16:rowId xmlns:a16="http://schemas.microsoft.com/office/drawing/2014/main" val="3151276630"/>
                  </a:ext>
                </a:extLst>
              </a:tr>
              <a:tr h="1673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800" noProof="0">
                          <a:latin typeface="Roboto slab"/>
                        </a:rPr>
                        <a:t>Break-even-point (á € 80)</a:t>
                      </a:r>
                    </a:p>
                  </a:txBody>
                  <a:tcPr/>
                </a:tc>
                <a:tc>
                  <a:txBody>
                    <a:bodyPr/>
                    <a:lstStyle/>
                    <a:p>
                      <a:r>
                        <a:rPr lang="nl-NL" sz="800" noProof="0">
                          <a:latin typeface="Roboto slab"/>
                        </a:rPr>
                        <a:t>46 reparaties = ca. 4 maanden </a:t>
                      </a:r>
                    </a:p>
                  </a:txBody>
                  <a:tcPr/>
                </a:tc>
                <a:extLst>
                  <a:ext uri="{0D108BD9-81ED-4DB2-BD59-A6C34878D82A}">
                    <a16:rowId xmlns:a16="http://schemas.microsoft.com/office/drawing/2014/main" val="334010376"/>
                  </a:ext>
                </a:extLst>
              </a:tr>
            </a:tbl>
          </a:graphicData>
        </a:graphic>
      </p:graphicFrame>
    </p:spTree>
    <p:extLst>
      <p:ext uri="{BB962C8B-B14F-4D97-AF65-F5344CB8AC3E}">
        <p14:creationId xmlns:p14="http://schemas.microsoft.com/office/powerpoint/2010/main" val="687548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76536D-044B-A6EF-0024-408CA99E0FDF}"/>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92451" y="322894"/>
            <a:ext cx="10229923" cy="782006"/>
          </a:xfrm>
        </p:spPr>
        <p:txBody>
          <a:bodyPr anchor="t">
            <a:noAutofit/>
          </a:bodyPr>
          <a:lstStyle/>
          <a:p>
            <a:pPr algn="l">
              <a:lnSpc>
                <a:spcPct val="200000"/>
              </a:lnSpc>
            </a:pPr>
            <a:r>
              <a:rPr lang="nl-NL" sz="2000" b="1">
                <a:latin typeface="Roboto slab"/>
              </a:rPr>
              <a:t>1. Waarom zou je 'reparatie' als service introduceren?</a:t>
            </a:r>
            <a:br>
              <a:rPr lang="en-US" sz="1600">
                <a:latin typeface="Roboto slab"/>
              </a:rPr>
            </a:br>
            <a:r>
              <a:rPr lang="nl-NL" sz="1600" b="1">
                <a:latin typeface="Roboto slab"/>
              </a:rPr>
              <a:t>Voor winkels die nog geen reparaties uitvoeren:</a:t>
            </a:r>
            <a:br>
              <a:rPr lang="en-US" sz="1600">
                <a:latin typeface="Roboto slab"/>
              </a:rPr>
            </a:br>
            <a:endParaRPr lang="nl-NL" sz="1600">
              <a:latin typeface="Roboto slab"/>
            </a:endParaRPr>
          </a:p>
        </p:txBody>
      </p:sp>
      <p:pic>
        <p:nvPicPr>
          <p:cNvPr id="7" name="Picture 6" descr="Logo&#10;&#10;Description automatically generated">
            <a:extLst>
              <a:ext uri="{FF2B5EF4-FFF2-40B4-BE49-F238E27FC236}">
                <a16:creationId xmlns:a16="http://schemas.microsoft.com/office/drawing/2014/main" id="{5DAEF184-A902-45F8-A876-C33612C63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
        <p:nvSpPr>
          <p:cNvPr id="3" name="TextBox 2">
            <a:extLst>
              <a:ext uri="{FF2B5EF4-FFF2-40B4-BE49-F238E27FC236}">
                <a16:creationId xmlns:a16="http://schemas.microsoft.com/office/drawing/2014/main" id="{E85BE190-2F65-88B3-C404-7DA6D16A44B6}"/>
              </a:ext>
            </a:extLst>
          </p:cNvPr>
          <p:cNvSpPr txBox="1"/>
          <p:nvPr/>
        </p:nvSpPr>
        <p:spPr>
          <a:xfrm>
            <a:off x="1792451" y="1598644"/>
            <a:ext cx="9828244" cy="427809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l-NL" sz="1600">
                <a:latin typeface="Roboto slab"/>
                <a:sym typeface="Wingdings" panose="05000000000000000000" pitchFamily="2" charset="2"/>
              </a:rPr>
              <a:t>Het is een interessante extra inkomstenbron, enkel overleven op abonnementen en accessoires wordt steeds lastiger!</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Klanten willen graag een </a:t>
            </a:r>
            <a:r>
              <a:rPr lang="nl-NL" sz="1600" err="1">
                <a:latin typeface="Roboto slab"/>
              </a:rPr>
              <a:t>one</a:t>
            </a:r>
            <a:r>
              <a:rPr lang="nl-NL" sz="1600">
                <a:latin typeface="Roboto slab"/>
              </a:rPr>
              <a:t>-stop-shop dienstverlening;</a:t>
            </a:r>
            <a:endParaRPr lang="en-US" sz="1600">
              <a:latin typeface="Roboto slab"/>
            </a:endParaRPr>
          </a:p>
          <a:p>
            <a:pPr marL="285750" indent="-285750">
              <a:buFont typeface="Arial" panose="020B0604020202020204" pitchFamily="34" charset="0"/>
              <a:buChar char="•"/>
            </a:pPr>
            <a:endParaRPr lang="nl-NL"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sym typeface="Wingdings" panose="05000000000000000000" pitchFamily="2" charset="2"/>
              </a:rPr>
              <a:t>Reparatie is een makkelijke manier om fysiek meer klanten in de winkel te hebben, hetgeen online niet kan;</a:t>
            </a:r>
            <a:endParaRPr lang="en-US" sz="1600">
              <a:latin typeface="Roboto slab"/>
              <a:sym typeface="Wingdings" panose="05000000000000000000" pitchFamily="2" charset="2"/>
            </a:endParaRPr>
          </a:p>
          <a:p>
            <a:pPr marL="285750" indent="-285750">
              <a:buFont typeface="Arial" panose="020B0604020202020204" pitchFamily="34" charset="0"/>
              <a:buChar char="•"/>
            </a:pPr>
            <a:endParaRPr lang="nl-NL"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sym typeface="Wingdings" panose="05000000000000000000" pitchFamily="2" charset="2"/>
              </a:rPr>
              <a:t>Relatief lage investering;</a:t>
            </a:r>
            <a:endParaRPr lang="en-US" sz="1600">
              <a:latin typeface="Roboto slab"/>
              <a:sym typeface="Wingdings" panose="05000000000000000000" pitchFamily="2" charset="2"/>
            </a:endParaRPr>
          </a:p>
          <a:p>
            <a:pPr marL="285750" indent="-285750">
              <a:buFont typeface="Arial" panose="020B0604020202020204" pitchFamily="34" charset="0"/>
              <a:buChar char="•"/>
            </a:pPr>
            <a:endParaRPr lang="nl-NL"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sym typeface="Wingdings" panose="05000000000000000000" pitchFamily="2" charset="2"/>
              </a:rPr>
              <a:t>Als jij het niet doet, doet een ander het wel;</a:t>
            </a:r>
            <a:endParaRPr lang="en-US" sz="1600">
              <a:latin typeface="Roboto slab"/>
              <a:sym typeface="Wingdings" panose="05000000000000000000" pitchFamily="2" charset="2"/>
            </a:endParaRP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Als je het goed doet, weet straks iedereen je te vinden. Je wordt de </a:t>
            </a:r>
            <a:r>
              <a:rPr lang="nl-NL" sz="1600" err="1">
                <a:latin typeface="Roboto slab"/>
              </a:rPr>
              <a:t>local</a:t>
            </a:r>
            <a:r>
              <a:rPr lang="nl-NL" sz="1600">
                <a:latin typeface="Roboto slab"/>
              </a:rPr>
              <a:t> </a:t>
            </a:r>
            <a:r>
              <a:rPr lang="nl-NL" sz="1600" err="1">
                <a:latin typeface="Roboto slab"/>
              </a:rPr>
              <a:t>hero</a:t>
            </a:r>
            <a:r>
              <a:rPr lang="nl-NL" sz="1600">
                <a:latin typeface="Roboto slab"/>
              </a:rPr>
              <a:t> in jouw dorp of stad;</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Speel in op het duurzaamheid aspect: men wil graag repareren;</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Repareren is voordelig, men zal dit in de huidige economische situatie sneller overwegen.</a:t>
            </a:r>
            <a:endParaRPr lang="en-US" sz="1600"/>
          </a:p>
        </p:txBody>
      </p:sp>
    </p:spTree>
    <p:extLst>
      <p:ext uri="{BB962C8B-B14F-4D97-AF65-F5344CB8AC3E}">
        <p14:creationId xmlns:p14="http://schemas.microsoft.com/office/powerpoint/2010/main" val="1556440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FE4C32-B6AC-FE75-98BA-F04948377C1F}"/>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94206" y="322894"/>
            <a:ext cx="9927893" cy="840322"/>
          </a:xfrm>
        </p:spPr>
        <p:txBody>
          <a:bodyPr anchor="t">
            <a:noAutofit/>
          </a:bodyPr>
          <a:lstStyle/>
          <a:p>
            <a:pPr algn="l">
              <a:lnSpc>
                <a:spcPct val="200000"/>
              </a:lnSpc>
            </a:pPr>
            <a:r>
              <a:rPr lang="nl-NL" sz="2000" b="1">
                <a:latin typeface="Roboto slab"/>
              </a:rPr>
              <a:t>2. Waarom zou je een training volgen?</a:t>
            </a:r>
            <a:br>
              <a:rPr lang="en-GB" sz="1800" b="1">
                <a:latin typeface="Roboto slab"/>
              </a:rPr>
            </a:br>
            <a:br>
              <a:rPr lang="en-US" sz="1600">
                <a:latin typeface="Roboto slab"/>
              </a:rPr>
            </a:br>
            <a:br>
              <a:rPr lang="en-US" sz="2400">
                <a:latin typeface="+mn-lt"/>
              </a:rPr>
            </a:br>
            <a:br>
              <a:rPr lang="en-US" sz="2400">
                <a:latin typeface="+mn-lt"/>
              </a:rPr>
            </a:br>
            <a:br>
              <a:rPr lang="en-US" sz="2400">
                <a:latin typeface="+mn-lt"/>
                <a:cs typeface="Calibri Light"/>
              </a:rPr>
            </a:br>
            <a:br>
              <a:rPr lang="en-US" sz="2400">
                <a:latin typeface="+mn-lt"/>
              </a:rPr>
            </a:br>
            <a:br>
              <a:rPr lang="en-US" sz="2400">
                <a:latin typeface="+mn-lt"/>
              </a:rPr>
            </a:br>
            <a:endParaRPr lang="nl-NL" sz="2400">
              <a:latin typeface="+mn-lt"/>
            </a:endParaRPr>
          </a:p>
        </p:txBody>
      </p:sp>
      <p:pic>
        <p:nvPicPr>
          <p:cNvPr id="6" name="Picture 5" descr="Logo&#10;&#10;Description automatically generated">
            <a:extLst>
              <a:ext uri="{FF2B5EF4-FFF2-40B4-BE49-F238E27FC236}">
                <a16:creationId xmlns:a16="http://schemas.microsoft.com/office/drawing/2014/main" id="{62BC0646-E65F-4556-8501-6120EB866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
        <p:nvSpPr>
          <p:cNvPr id="3" name="TextBox 2">
            <a:extLst>
              <a:ext uri="{FF2B5EF4-FFF2-40B4-BE49-F238E27FC236}">
                <a16:creationId xmlns:a16="http://schemas.microsoft.com/office/drawing/2014/main" id="{23FDFCB9-7BF8-A433-AE62-0B6B245FAB89}"/>
              </a:ext>
            </a:extLst>
          </p:cNvPr>
          <p:cNvSpPr txBox="1"/>
          <p:nvPr/>
        </p:nvSpPr>
        <p:spPr>
          <a:xfrm>
            <a:off x="1794206" y="1421349"/>
            <a:ext cx="9102393" cy="378565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l-NL" sz="1600">
                <a:latin typeface="Roboto slab"/>
                <a:sym typeface="Wingdings" panose="05000000000000000000" pitchFamily="2" charset="2"/>
              </a:rPr>
              <a:t>Reparaties uitvoeren zonder dat je over de juiste vaardigheden beschikt, is slecht voor je reputatie. En als de klant vaak terug komt, kost het je ook nog veel geld!</a:t>
            </a:r>
            <a:endParaRPr lang="en-US" sz="1600">
              <a:latin typeface="Roboto slab"/>
              <a:sym typeface="Wingdings" panose="05000000000000000000" pitchFamily="2" charset="2"/>
            </a:endParaRPr>
          </a:p>
          <a:p>
            <a:pPr marL="285750" indent="-285750">
              <a:buFont typeface="Arial" panose="020B0604020202020204" pitchFamily="34" charset="0"/>
              <a:buChar char="•"/>
            </a:pPr>
            <a:endParaRPr lang="nl-NL"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sym typeface="Wingdings" panose="05000000000000000000" pitchFamily="2" charset="2"/>
              </a:rPr>
              <a:t>Zonder intensieve fysieke oefening duurt het lang om de benodigde vaardigheden onder de knie te krijgen. Onder begeleiding oefenen, oefenen en nog eens oefenen is het enige dat succes biedt!;</a:t>
            </a:r>
            <a:endParaRPr lang="en-US" sz="1600">
              <a:latin typeface="Roboto slab"/>
              <a:cs typeface="Calibri Light"/>
              <a:sym typeface="Wingdings" panose="05000000000000000000" pitchFamily="2" charset="2"/>
            </a:endParaRPr>
          </a:p>
          <a:p>
            <a:pPr marL="285750" indent="-285750">
              <a:buFont typeface="Arial" panose="020B0604020202020204" pitchFamily="34" charset="0"/>
              <a:buChar char="•"/>
            </a:pPr>
            <a:endParaRPr lang="nl-NL" sz="1600">
              <a:latin typeface="Roboto slab"/>
              <a:cs typeface="Calibri Light"/>
              <a:sym typeface="Wingdings" panose="05000000000000000000" pitchFamily="2" charset="2"/>
            </a:endParaRPr>
          </a:p>
          <a:p>
            <a:pPr marL="285750" indent="-285750">
              <a:buFont typeface="Arial" panose="020B0604020202020204" pitchFamily="34" charset="0"/>
              <a:buChar char="•"/>
            </a:pPr>
            <a:r>
              <a:rPr lang="nl-NL" sz="1600">
                <a:latin typeface="Roboto slab"/>
                <a:cs typeface="Calibri Light"/>
                <a:sym typeface="Wingdings" panose="05000000000000000000" pitchFamily="2" charset="2"/>
              </a:rPr>
              <a:t>Zonder de juiste training weet je nooit welke apparatuur, gereedschappen en onderdelen je het beste kunt gebruiken;</a:t>
            </a:r>
            <a:endParaRPr lang="en-US" sz="1600">
              <a:latin typeface="Roboto slab"/>
              <a:cs typeface="Calibri Light"/>
              <a:sym typeface="Wingdings" panose="05000000000000000000" pitchFamily="2" charset="2"/>
            </a:endParaRPr>
          </a:p>
          <a:p>
            <a:pPr marL="285750" indent="-285750">
              <a:buFont typeface="Arial" panose="020B0604020202020204" pitchFamily="34" charset="0"/>
              <a:buChar char="•"/>
            </a:pPr>
            <a:endParaRPr lang="nl-NL"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sym typeface="Wingdings" panose="05000000000000000000" pitchFamily="2" charset="2"/>
              </a:rPr>
              <a:t>Met zoveel verschillende modellen en technische mogelijkheden, is het belangrijk dat je de basis begrijpt. We leren dus stapsgewijs!</a:t>
            </a:r>
            <a:endParaRPr lang="en-US" sz="1600">
              <a:latin typeface="Roboto slab"/>
              <a:sym typeface="Wingdings" panose="05000000000000000000" pitchFamily="2" charset="2"/>
            </a:endParaRPr>
          </a:p>
          <a:p>
            <a:pPr marL="285750" indent="-285750">
              <a:buFont typeface="Arial" panose="020B0604020202020204" pitchFamily="34" charset="0"/>
              <a:buChar char="•"/>
            </a:pPr>
            <a:endParaRPr lang="nl-NL"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sym typeface="Wingdings" panose="05000000000000000000" pitchFamily="2" charset="2"/>
              </a:rPr>
              <a:t>Als je weet waar je mee bezig bent, kun je reparaties met vertrouwen uitvoeren en kunnen je klanten op jou vertrouwen als hun professionele reparateur. Wij gaan je dat vertrouwen geven!</a:t>
            </a:r>
            <a:endParaRPr lang="en-US" sz="1600"/>
          </a:p>
        </p:txBody>
      </p:sp>
    </p:spTree>
    <p:extLst>
      <p:ext uri="{BB962C8B-B14F-4D97-AF65-F5344CB8AC3E}">
        <p14:creationId xmlns:p14="http://schemas.microsoft.com/office/powerpoint/2010/main" val="4172502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C0ECCA-1075-8777-A9E5-FED7E229BC67}"/>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728714" y="321938"/>
            <a:ext cx="9144000" cy="832806"/>
          </a:xfrm>
        </p:spPr>
        <p:txBody>
          <a:bodyPr anchor="ctr">
            <a:noAutofit/>
          </a:bodyPr>
          <a:lstStyle/>
          <a:p>
            <a:pPr algn="l">
              <a:lnSpc>
                <a:spcPct val="150000"/>
              </a:lnSpc>
            </a:pPr>
            <a:r>
              <a:rPr lang="nl-NL" sz="2000" b="1">
                <a:latin typeface="Roboto slab"/>
              </a:rPr>
              <a:t>3. Waarom je voor onze trainingen moet kiezen?</a:t>
            </a:r>
            <a:endParaRPr lang="nl-NL" sz="2400">
              <a:latin typeface="+mn-lt"/>
            </a:endParaRPr>
          </a:p>
        </p:txBody>
      </p:sp>
      <p:pic>
        <p:nvPicPr>
          <p:cNvPr id="14" name="Picture 13" descr="Logo&#10;&#10;Description automatically generated">
            <a:extLst>
              <a:ext uri="{FF2B5EF4-FFF2-40B4-BE49-F238E27FC236}">
                <a16:creationId xmlns:a16="http://schemas.microsoft.com/office/drawing/2014/main" id="{1A825166-30AB-448A-BF6E-2AC020D84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
        <p:nvSpPr>
          <p:cNvPr id="3" name="TextBox 2">
            <a:extLst>
              <a:ext uri="{FF2B5EF4-FFF2-40B4-BE49-F238E27FC236}">
                <a16:creationId xmlns:a16="http://schemas.microsoft.com/office/drawing/2014/main" id="{9A2224BA-42B0-5D25-379B-3279CE5EA199}"/>
              </a:ext>
            </a:extLst>
          </p:cNvPr>
          <p:cNvSpPr txBox="1"/>
          <p:nvPr/>
        </p:nvSpPr>
        <p:spPr>
          <a:xfrm>
            <a:off x="1728714" y="1333500"/>
            <a:ext cx="9144000" cy="501675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l-NL" sz="1600">
                <a:latin typeface="Roboto slab"/>
                <a:sym typeface="Wingdings" panose="05000000000000000000" pitchFamily="2" charset="2"/>
              </a:rPr>
              <a:t>Bewezen succesvol in het geven van vertrouwen aan cursisten om allerlei soorten reparaties uit te voeren, niet alleen smartphones/tablets maar ook laptops, game consoles, </a:t>
            </a:r>
            <a:r>
              <a:rPr lang="nl-NL" sz="1600" err="1">
                <a:latin typeface="Roboto slab"/>
                <a:sym typeface="Wingdings" panose="05000000000000000000" pitchFamily="2" charset="2"/>
              </a:rPr>
              <a:t>TV’s</a:t>
            </a:r>
            <a:r>
              <a:rPr lang="nl-NL" sz="1600">
                <a:latin typeface="Roboto slab"/>
                <a:sym typeface="Wingdings" panose="05000000000000000000" pitchFamily="2" charset="2"/>
              </a:rPr>
              <a:t> et;.</a:t>
            </a:r>
            <a:endParaRPr lang="en-US" sz="1600">
              <a:latin typeface="Roboto slab"/>
              <a:sym typeface="Wingdings" panose="05000000000000000000" pitchFamily="2" charset="2"/>
            </a:endParaRPr>
          </a:p>
          <a:p>
            <a:pPr marL="285750" indent="-285750">
              <a:buFont typeface="Arial" panose="020B0604020202020204" pitchFamily="34" charset="0"/>
              <a:buChar char="•"/>
            </a:pPr>
            <a:endParaRPr lang="nl-NL"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rPr>
              <a:t>Onder leiding van YouTube goeroe Justin </a:t>
            </a:r>
            <a:r>
              <a:rPr lang="nl-NL" sz="1600" err="1">
                <a:latin typeface="Roboto slab"/>
              </a:rPr>
              <a:t>Ashford</a:t>
            </a:r>
            <a:r>
              <a:rPr lang="nl-NL" sz="1600">
                <a:latin typeface="Roboto slab"/>
              </a:rPr>
              <a:t> die wereldwijd gerespecteerd wordt;</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De trainers hebben of hadden eigen winkel(s), ze begrijpen de business als geen ander;</a:t>
            </a:r>
            <a:endParaRPr lang="en-US" sz="1600">
              <a:latin typeface="Roboto slab"/>
            </a:endParaRPr>
          </a:p>
          <a:p>
            <a:pPr marL="285750" indent="-285750">
              <a:buFont typeface="Arial" panose="020B0604020202020204" pitchFamily="34" charset="0"/>
              <a:buChar char="•"/>
            </a:pPr>
            <a:endParaRPr lang="nl-NL" sz="1600">
              <a:latin typeface="Roboto slab"/>
              <a:sym typeface="Wingdings" panose="05000000000000000000" pitchFamily="2" charset="2"/>
            </a:endParaRPr>
          </a:p>
          <a:p>
            <a:pPr marL="285750" indent="-285750">
              <a:buFont typeface="Arial" panose="020B0604020202020204" pitchFamily="34" charset="0"/>
              <a:buChar char="•"/>
            </a:pPr>
            <a:r>
              <a:rPr lang="nl-NL" sz="1600">
                <a:latin typeface="Roboto slab"/>
                <a:sym typeface="Wingdings" panose="05000000000000000000" pitchFamily="2" charset="2"/>
              </a:rPr>
              <a:t>Een tevredenheidsscore van 9,7 van 10 afgestudeerde studenten! </a:t>
            </a:r>
            <a:endParaRPr lang="en-US" sz="1600">
              <a:latin typeface="Roboto slab"/>
              <a:cs typeface="Calibri Light"/>
              <a:sym typeface="Wingdings" panose="05000000000000000000" pitchFamily="2" charset="2"/>
            </a:endParaRPr>
          </a:p>
          <a:p>
            <a:pPr marL="285750" indent="-285750">
              <a:buFont typeface="Arial" panose="020B0604020202020204" pitchFamily="34" charset="0"/>
              <a:buChar char="•"/>
            </a:pPr>
            <a:endParaRPr lang="nl-NL" sz="1600">
              <a:latin typeface="Roboto slab"/>
              <a:cs typeface="Calibri Light"/>
              <a:sym typeface="Wingdings" panose="05000000000000000000" pitchFamily="2" charset="2"/>
            </a:endParaRPr>
          </a:p>
          <a:p>
            <a:pPr marL="285750" indent="-285750">
              <a:buFont typeface="Arial" panose="020B0604020202020204" pitchFamily="34" charset="0"/>
              <a:buChar char="•"/>
            </a:pPr>
            <a:r>
              <a:rPr lang="nl-NL" sz="1600">
                <a:latin typeface="Roboto slab"/>
                <a:cs typeface="Calibri Light"/>
                <a:sym typeface="Wingdings" panose="05000000000000000000" pitchFamily="2" charset="2"/>
              </a:rPr>
              <a:t>Wij hebben het grootste en meest geavanceerde lab van Nederland;</a:t>
            </a:r>
            <a:endParaRPr lang="nl-NL" sz="1600">
              <a:latin typeface="Roboto slab"/>
              <a:cs typeface="Calibri Light"/>
            </a:endParaRPr>
          </a:p>
          <a:p>
            <a:pPr marL="285750" indent="-285750">
              <a:buFont typeface="Arial" panose="020B0604020202020204" pitchFamily="34" charset="0"/>
              <a:buChar char="•"/>
            </a:pPr>
            <a:endParaRPr lang="nl-NL" sz="1600">
              <a:latin typeface="Roboto slab"/>
              <a:cs typeface="Calibri Light"/>
              <a:sym typeface="Wingdings" panose="05000000000000000000" pitchFamily="2" charset="2"/>
            </a:endParaRPr>
          </a:p>
          <a:p>
            <a:pPr marL="285750" indent="-285750">
              <a:buFont typeface="Arial" panose="020B0604020202020204" pitchFamily="34" charset="0"/>
              <a:buChar char="•"/>
            </a:pPr>
            <a:r>
              <a:rPr lang="nl-NL" sz="1600">
                <a:latin typeface="Roboto slab"/>
              </a:rPr>
              <a:t>Je wordt automatisch onderdeel van een reparatie community en maak kennis met diverse vakgenoten in NL en Europa;</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rPr>
              <a:t>Eenmaal afgestudeerd ben je onbeperkt (gratis) welkom in het lab om aan te sluiten wanneer je vastloopt met bepaalde </a:t>
            </a:r>
            <a:r>
              <a:rPr lang="nl-NL" sz="1600" err="1">
                <a:latin typeface="Roboto slab"/>
              </a:rPr>
              <a:t>repairs</a:t>
            </a:r>
            <a:r>
              <a:rPr lang="nl-NL" sz="1600">
                <a:latin typeface="Roboto slab"/>
              </a:rPr>
              <a:t>;</a:t>
            </a:r>
          </a:p>
          <a:p>
            <a:pPr marL="285750" indent="-285750">
              <a:buFont typeface="Arial" panose="020B0604020202020204" pitchFamily="34" charset="0"/>
              <a:buChar char="•"/>
            </a:pPr>
            <a:endParaRPr lang="nl-NL" sz="1600">
              <a:latin typeface="Roboto slab"/>
            </a:endParaRPr>
          </a:p>
          <a:p>
            <a:pPr marL="285750" indent="-285750">
              <a:buFont typeface="Arial" panose="020B0604020202020204" pitchFamily="34" charset="0"/>
              <a:buChar char="•"/>
            </a:pPr>
            <a:r>
              <a:rPr lang="nl-NL" sz="1600">
                <a:latin typeface="Roboto slab"/>
                <a:cs typeface="Calibri Light"/>
                <a:sym typeface="Wingdings" panose="05000000000000000000" pitchFamily="2" charset="2"/>
              </a:rPr>
              <a:t>Deze training is door Techniek Nederland en OFED selecteert als de meest waardevolle training! Zij dragen tevens bij aan de verdere doorontwikkeling van de training. </a:t>
            </a:r>
            <a:r>
              <a:rPr lang="nl-NL" sz="1600" err="1">
                <a:latin typeface="Roboto slab"/>
                <a:cs typeface="Calibri Light"/>
                <a:sym typeface="Wingdings" panose="05000000000000000000" pitchFamily="2" charset="2"/>
              </a:rPr>
              <a:t>Powered</a:t>
            </a:r>
            <a:r>
              <a:rPr lang="nl-NL" sz="1600">
                <a:latin typeface="Roboto slab"/>
                <a:cs typeface="Calibri Light"/>
                <a:sym typeface="Wingdings" panose="05000000000000000000" pitchFamily="2" charset="2"/>
              </a:rPr>
              <a:t> dus </a:t>
            </a:r>
            <a:r>
              <a:rPr lang="nl-NL" sz="1600" err="1">
                <a:latin typeface="Roboto slab"/>
                <a:cs typeface="Calibri Light"/>
                <a:sym typeface="Wingdings" panose="05000000000000000000" pitchFamily="2" charset="2"/>
              </a:rPr>
              <a:t>by</a:t>
            </a:r>
            <a:r>
              <a:rPr lang="nl-NL" sz="1600">
                <a:latin typeface="Roboto slab"/>
                <a:cs typeface="Calibri Light"/>
                <a:sym typeface="Wingdings" panose="05000000000000000000" pitchFamily="2" charset="2"/>
              </a:rPr>
              <a:t>:</a:t>
            </a:r>
          </a:p>
          <a:p>
            <a:pPr marL="285750" indent="-285750">
              <a:buFont typeface="Arial" panose="020B0604020202020204" pitchFamily="34" charset="0"/>
              <a:buChar char="•"/>
            </a:pPr>
            <a:endParaRPr lang="en-US" sz="1600"/>
          </a:p>
        </p:txBody>
      </p:sp>
    </p:spTree>
    <p:extLst>
      <p:ext uri="{BB962C8B-B14F-4D97-AF65-F5344CB8AC3E}">
        <p14:creationId xmlns:p14="http://schemas.microsoft.com/office/powerpoint/2010/main" val="718858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F7897B-A5F3-423B-674A-26B5CEE851DE}"/>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879642" y="322894"/>
            <a:ext cx="9144000" cy="6131176"/>
          </a:xfrm>
        </p:spPr>
        <p:txBody>
          <a:bodyPr anchor="t">
            <a:noAutofit/>
          </a:bodyPr>
          <a:lstStyle/>
          <a:p>
            <a:pPr algn="l">
              <a:lnSpc>
                <a:spcPct val="150000"/>
              </a:lnSpc>
            </a:pPr>
            <a:r>
              <a:rPr lang="nl-NL" sz="2000" b="1" dirty="0">
                <a:latin typeface="Roboto slab"/>
              </a:rPr>
              <a:t>4. Hoeveel tijd en geld kost het?</a:t>
            </a:r>
            <a:br>
              <a:rPr lang="en-US" sz="1600" dirty="0">
                <a:latin typeface="Roboto slab"/>
              </a:rPr>
            </a:br>
            <a:br>
              <a:rPr lang="en-US" sz="1600" dirty="0">
                <a:latin typeface="Roboto slab"/>
              </a:rPr>
            </a:br>
            <a:r>
              <a:rPr lang="nl-NL" sz="1600" dirty="0">
                <a:latin typeface="Roboto slab"/>
                <a:cs typeface="Calibri Light"/>
                <a:sym typeface="Wingdings" panose="05000000000000000000" pitchFamily="2" charset="2"/>
              </a:rPr>
              <a:t>Wij bieden twee soorten training aan:</a:t>
            </a:r>
            <a:br>
              <a:rPr lang="en-US" sz="1600" dirty="0">
                <a:latin typeface="Roboto slab"/>
                <a:cs typeface="Calibri Light"/>
                <a:sym typeface="Wingdings" panose="05000000000000000000" pitchFamily="2" charset="2"/>
              </a:rPr>
            </a:br>
            <a:br>
              <a:rPr lang="en-US" sz="1600" dirty="0">
                <a:latin typeface="Roboto slab"/>
              </a:rPr>
            </a:br>
            <a:r>
              <a:rPr lang="nl-NL" sz="1600" b="1" dirty="0">
                <a:latin typeface="Roboto slab"/>
                <a:cs typeface="Calibri Light"/>
              </a:rPr>
              <a:t>L1/L2 (basisreparaties):</a:t>
            </a:r>
            <a:br>
              <a:rPr lang="en-US" sz="1600" dirty="0">
                <a:latin typeface="Roboto slab"/>
              </a:rPr>
            </a:br>
            <a:r>
              <a:rPr lang="nl-NL" sz="1600" dirty="0">
                <a:latin typeface="Roboto slab"/>
              </a:rPr>
              <a:t>- Min. 40 uur thuis studeren met e-</a:t>
            </a:r>
            <a:r>
              <a:rPr lang="nl-NL" sz="1600" dirty="0" err="1">
                <a:latin typeface="Roboto slab"/>
              </a:rPr>
              <a:t>learning</a:t>
            </a:r>
            <a:r>
              <a:rPr lang="nl-NL" sz="1600" dirty="0">
                <a:latin typeface="Roboto slab"/>
              </a:rPr>
              <a:t> </a:t>
            </a:r>
            <a:r>
              <a:rPr lang="nl-NL" sz="1200" noProof="0" dirty="0">
                <a:solidFill>
                  <a:srgbClr val="009668"/>
                </a:solidFill>
                <a:latin typeface="Roboto slab"/>
              </a:rPr>
              <a:t>BESCHIKBAAR VANAF </a:t>
            </a:r>
            <a:r>
              <a:rPr lang="nl-NL" sz="1200" dirty="0">
                <a:solidFill>
                  <a:srgbClr val="009668"/>
                </a:solidFill>
                <a:latin typeface="Roboto slab"/>
              </a:rPr>
              <a:t>MEI</a:t>
            </a:r>
            <a:r>
              <a:rPr lang="nl-NL" sz="1200" noProof="0" dirty="0">
                <a:solidFill>
                  <a:srgbClr val="009668"/>
                </a:solidFill>
                <a:latin typeface="Roboto slab"/>
              </a:rPr>
              <a:t> 2023!</a:t>
            </a:r>
            <a:br>
              <a:rPr lang="en-US" sz="1200" dirty="0">
                <a:latin typeface="Roboto slab"/>
              </a:rPr>
            </a:br>
            <a:r>
              <a:rPr lang="nl-NL" sz="1600" dirty="0">
                <a:latin typeface="Roboto slab"/>
              </a:rPr>
              <a:t>- 4 dagen fysieke training (e-</a:t>
            </a:r>
            <a:r>
              <a:rPr lang="nl-NL" sz="1600" dirty="0" err="1">
                <a:latin typeface="Roboto slab"/>
              </a:rPr>
              <a:t>learning</a:t>
            </a:r>
            <a:r>
              <a:rPr lang="nl-NL" sz="1600" dirty="0">
                <a:latin typeface="Roboto slab"/>
              </a:rPr>
              <a:t> moet afgerond zijn)</a:t>
            </a:r>
            <a:br>
              <a:rPr lang="en-US" sz="1600" dirty="0">
                <a:latin typeface="Roboto slab"/>
              </a:rPr>
            </a:br>
            <a:br>
              <a:rPr lang="en-US" sz="1600" dirty="0">
                <a:latin typeface="Roboto slab"/>
                <a:cs typeface="Calibri Light"/>
              </a:rPr>
            </a:br>
            <a:br>
              <a:rPr lang="en-US" sz="1600" dirty="0">
                <a:latin typeface="Roboto slab"/>
                <a:cs typeface="Calibri Light"/>
              </a:rPr>
            </a:br>
            <a:br>
              <a:rPr lang="en-US" sz="1600" dirty="0">
                <a:latin typeface="Roboto slab"/>
                <a:cs typeface="Calibri Light"/>
              </a:rPr>
            </a:br>
            <a:r>
              <a:rPr lang="nl-NL" sz="1600" b="1" dirty="0">
                <a:latin typeface="Roboto slab"/>
                <a:cs typeface="Calibri Light"/>
              </a:rPr>
              <a:t>L2/L3 (micro solderen):</a:t>
            </a:r>
            <a:br>
              <a:rPr lang="en-US" sz="1600" dirty="0">
                <a:latin typeface="Roboto slab"/>
                <a:cs typeface="Calibri Light"/>
              </a:rPr>
            </a:br>
            <a:r>
              <a:rPr lang="nl-NL" sz="1600" dirty="0">
                <a:latin typeface="Roboto slab"/>
                <a:ea typeface="+mj-lt"/>
                <a:cs typeface="+mj-lt"/>
              </a:rPr>
              <a:t>- Min. 40 uur thuis studeren met e-</a:t>
            </a:r>
            <a:r>
              <a:rPr lang="nl-NL" sz="1600" dirty="0" err="1">
                <a:latin typeface="Roboto slab"/>
                <a:ea typeface="+mj-lt"/>
                <a:cs typeface="+mj-lt"/>
              </a:rPr>
              <a:t>learning</a:t>
            </a:r>
            <a:r>
              <a:rPr lang="nl-NL" sz="1600" dirty="0">
                <a:latin typeface="Roboto slab"/>
                <a:ea typeface="+mj-lt"/>
                <a:cs typeface="+mj-lt"/>
              </a:rPr>
              <a:t> </a:t>
            </a:r>
            <a:r>
              <a:rPr lang="nl-NL" sz="1200" noProof="0" dirty="0">
                <a:solidFill>
                  <a:srgbClr val="009668"/>
                </a:solidFill>
                <a:latin typeface="Roboto slab"/>
              </a:rPr>
              <a:t>BESCHIKBAAR VANAF </a:t>
            </a:r>
            <a:r>
              <a:rPr lang="nl-NL" sz="1200" dirty="0">
                <a:solidFill>
                  <a:srgbClr val="009668"/>
                </a:solidFill>
                <a:latin typeface="Roboto slab"/>
              </a:rPr>
              <a:t>MEI</a:t>
            </a:r>
            <a:r>
              <a:rPr lang="nl-NL" sz="1200" noProof="0" dirty="0">
                <a:solidFill>
                  <a:srgbClr val="009668"/>
                </a:solidFill>
                <a:latin typeface="Roboto slab"/>
              </a:rPr>
              <a:t> 2023!</a:t>
            </a:r>
            <a:br>
              <a:rPr lang="en-US" sz="1200" dirty="0">
                <a:latin typeface="Roboto slab"/>
                <a:ea typeface="+mj-lt"/>
                <a:cs typeface="+mj-lt"/>
              </a:rPr>
            </a:br>
            <a:r>
              <a:rPr lang="nl-NL" sz="1600" dirty="0">
                <a:latin typeface="Roboto slab"/>
                <a:ea typeface="+mj-lt"/>
                <a:cs typeface="+mj-lt"/>
              </a:rPr>
              <a:t>- 7 dagen fysieke training (e-</a:t>
            </a:r>
            <a:r>
              <a:rPr lang="nl-NL" sz="1600" dirty="0" err="1">
                <a:latin typeface="Roboto slab"/>
                <a:ea typeface="+mj-lt"/>
                <a:cs typeface="+mj-lt"/>
              </a:rPr>
              <a:t>learning</a:t>
            </a:r>
            <a:r>
              <a:rPr lang="nl-NL" sz="1600" dirty="0">
                <a:latin typeface="Roboto slab"/>
                <a:ea typeface="+mj-lt"/>
                <a:cs typeface="+mj-lt"/>
              </a:rPr>
              <a:t> hoeft nog niet gedaan te zijn)</a:t>
            </a:r>
            <a:br>
              <a:rPr lang="en-US" sz="1600" dirty="0">
                <a:latin typeface="Roboto slab"/>
                <a:ea typeface="+mj-lt"/>
                <a:cs typeface="+mj-lt"/>
              </a:rPr>
            </a:br>
            <a:br>
              <a:rPr lang="en-US" sz="1600" dirty="0">
                <a:latin typeface="Roboto slab"/>
                <a:ea typeface="+mj-lt"/>
                <a:cs typeface="+mj-lt"/>
              </a:rPr>
            </a:br>
            <a:endParaRPr lang="nl-NL" sz="1600" dirty="0">
              <a:latin typeface="Roboto slab"/>
            </a:endParaRPr>
          </a:p>
        </p:txBody>
      </p:sp>
      <p:pic>
        <p:nvPicPr>
          <p:cNvPr id="6" name="Picture 5" descr="Logo&#10;&#10;Description automatically generated">
            <a:extLst>
              <a:ext uri="{FF2B5EF4-FFF2-40B4-BE49-F238E27FC236}">
                <a16:creationId xmlns:a16="http://schemas.microsoft.com/office/drawing/2014/main" id="{E6CF3423-8438-49F4-8307-36ED75573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C9223E48-E1C7-44DA-A389-E86626CED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7986" y="3961577"/>
            <a:ext cx="1796011" cy="1703995"/>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10F591C2-ADA9-4672-B655-FC4FE006FA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7987" y="1742863"/>
            <a:ext cx="1796011" cy="1703995"/>
          </a:xfrm>
          <a:prstGeom prst="rect">
            <a:avLst/>
          </a:prstGeom>
        </p:spPr>
      </p:pic>
    </p:spTree>
    <p:extLst>
      <p:ext uri="{BB962C8B-B14F-4D97-AF65-F5344CB8AC3E}">
        <p14:creationId xmlns:p14="http://schemas.microsoft.com/office/powerpoint/2010/main" val="1158040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ED19-C9E9-4064-B1F5-5196C1CF0545}"/>
              </a:ext>
            </a:extLst>
          </p:cNvPr>
          <p:cNvSpPr>
            <a:spLocks noGrp="1"/>
          </p:cNvSpPr>
          <p:nvPr>
            <p:ph type="title"/>
          </p:nvPr>
        </p:nvSpPr>
        <p:spPr/>
        <p:txBody>
          <a:bodyPr/>
          <a:lstStyle/>
          <a:p>
            <a:endParaRPr lang="nl-NL"/>
          </a:p>
        </p:txBody>
      </p:sp>
      <p:pic>
        <p:nvPicPr>
          <p:cNvPr id="5" name="Content Placeholder 4" descr="A group of people working in an office&#10;&#10;Description automatically generated with medium confidence">
            <a:extLst>
              <a:ext uri="{FF2B5EF4-FFF2-40B4-BE49-F238E27FC236}">
                <a16:creationId xmlns:a16="http://schemas.microsoft.com/office/drawing/2014/main" id="{E922D23F-48DD-40C7-AFBC-6CAE2E088C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64097"/>
          </a:xfrm>
        </p:spPr>
      </p:pic>
      <p:sp>
        <p:nvSpPr>
          <p:cNvPr id="6" name="Oval 5">
            <a:extLst>
              <a:ext uri="{FF2B5EF4-FFF2-40B4-BE49-F238E27FC236}">
                <a16:creationId xmlns:a16="http://schemas.microsoft.com/office/drawing/2014/main" id="{C16270C9-A26F-4B20-9E47-C4F3884098FA}"/>
              </a:ext>
            </a:extLst>
          </p:cNvPr>
          <p:cNvSpPr/>
          <p:nvPr/>
        </p:nvSpPr>
        <p:spPr>
          <a:xfrm rot="586792">
            <a:off x="8996714" y="365125"/>
            <a:ext cx="2829117" cy="1739836"/>
          </a:xfrm>
          <a:prstGeom prst="ellipse">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Modern lab met de nieuwste apparatuur!</a:t>
            </a:r>
          </a:p>
        </p:txBody>
      </p:sp>
    </p:spTree>
    <p:extLst>
      <p:ext uri="{BB962C8B-B14F-4D97-AF65-F5344CB8AC3E}">
        <p14:creationId xmlns:p14="http://schemas.microsoft.com/office/powerpoint/2010/main" val="393830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9D43C8-B69C-96D6-AE48-458150D24C1F}"/>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4D630E6B-6748-4056-A31A-506D6AEB878B}"/>
              </a:ext>
            </a:extLst>
          </p:cNvPr>
          <p:cNvSpPr>
            <a:spLocks noGrp="1"/>
          </p:cNvSpPr>
          <p:nvPr>
            <p:ph type="title"/>
          </p:nvPr>
        </p:nvSpPr>
        <p:spPr>
          <a:xfrm>
            <a:off x="1743067" y="372982"/>
            <a:ext cx="10515600" cy="599816"/>
          </a:xfrm>
        </p:spPr>
        <p:txBody>
          <a:bodyPr anchor="t">
            <a:normAutofit/>
          </a:bodyPr>
          <a:lstStyle/>
          <a:p>
            <a:r>
              <a:rPr lang="nl-NL" sz="2000" b="1">
                <a:latin typeface="Roboto slab"/>
                <a:cs typeface="Calibri Light"/>
              </a:rPr>
              <a:t>Investering in studietijd</a:t>
            </a:r>
            <a:endParaRPr lang="nl-NL" sz="2000" b="1">
              <a:latin typeface="Roboto slab"/>
            </a:endParaRPr>
          </a:p>
        </p:txBody>
      </p:sp>
      <p:graphicFrame>
        <p:nvGraphicFramePr>
          <p:cNvPr id="6" name="Tijdelijke aanduiding voor inhoud 5">
            <a:extLst>
              <a:ext uri="{FF2B5EF4-FFF2-40B4-BE49-F238E27FC236}">
                <a16:creationId xmlns:a16="http://schemas.microsoft.com/office/drawing/2014/main" id="{D6BED739-B3FD-43A2-B0C2-E09715593504}"/>
              </a:ext>
            </a:extLst>
          </p:cNvPr>
          <p:cNvGraphicFramePr>
            <a:graphicFrameLocks noGrp="1"/>
          </p:cNvGraphicFramePr>
          <p:nvPr>
            <p:ph idx="1"/>
            <p:extLst>
              <p:ext uri="{D42A27DB-BD31-4B8C-83A1-F6EECF244321}">
                <p14:modId xmlns:p14="http://schemas.microsoft.com/office/powerpoint/2010/main" val="632285554"/>
              </p:ext>
            </p:extLst>
          </p:nvPr>
        </p:nvGraphicFramePr>
        <p:xfrm>
          <a:off x="1826455" y="1777422"/>
          <a:ext cx="9778340" cy="1569720"/>
        </p:xfrm>
        <a:graphic>
          <a:graphicData uri="http://schemas.openxmlformats.org/drawingml/2006/table">
            <a:tbl>
              <a:tblPr firstRow="1" bandRow="1">
                <a:tableStyleId>{7E9639D4-E3E2-4D34-9284-5A2195B3D0D7}</a:tableStyleId>
              </a:tblPr>
              <a:tblGrid>
                <a:gridCol w="7415151">
                  <a:extLst>
                    <a:ext uri="{9D8B030D-6E8A-4147-A177-3AD203B41FA5}">
                      <a16:colId xmlns:a16="http://schemas.microsoft.com/office/drawing/2014/main" val="60643625"/>
                    </a:ext>
                  </a:extLst>
                </a:gridCol>
                <a:gridCol w="2363189">
                  <a:extLst>
                    <a:ext uri="{9D8B030D-6E8A-4147-A177-3AD203B41FA5}">
                      <a16:colId xmlns:a16="http://schemas.microsoft.com/office/drawing/2014/main" val="2885626257"/>
                    </a:ext>
                  </a:extLst>
                </a:gridCol>
              </a:tblGrid>
              <a:tr h="370840">
                <a:tc>
                  <a:txBody>
                    <a:bodyPr/>
                    <a:lstStyle/>
                    <a:p>
                      <a:r>
                        <a:rPr lang="nl-NL" sz="1200" noProof="0">
                          <a:latin typeface="Roboto slab"/>
                        </a:rPr>
                        <a:t>Tijdinvestering L1/L2 (Basisreparaties)</a:t>
                      </a:r>
                    </a:p>
                  </a:txBody>
                  <a:tcPr/>
                </a:tc>
                <a:tc>
                  <a:txBody>
                    <a:bodyPr/>
                    <a:lstStyle/>
                    <a:p>
                      <a:endParaRPr lang="nl-NL" sz="1200" noProof="0">
                        <a:latin typeface="Roboto slab"/>
                      </a:endParaRPr>
                    </a:p>
                  </a:txBody>
                  <a:tcPr/>
                </a:tc>
                <a:extLst>
                  <a:ext uri="{0D108BD9-81ED-4DB2-BD59-A6C34878D82A}">
                    <a16:rowId xmlns:a16="http://schemas.microsoft.com/office/drawing/2014/main" val="391005841"/>
                  </a:ext>
                </a:extLst>
              </a:tr>
              <a:tr h="370840">
                <a:tc>
                  <a:txBody>
                    <a:bodyPr/>
                    <a:lstStyle/>
                    <a:p>
                      <a:r>
                        <a:rPr lang="nl-NL" sz="1200" noProof="0" dirty="0">
                          <a:latin typeface="Roboto slab"/>
                        </a:rPr>
                        <a:t>E-</a:t>
                      </a:r>
                      <a:r>
                        <a:rPr lang="nl-NL" sz="1200" noProof="0" dirty="0" err="1">
                          <a:latin typeface="Roboto slab"/>
                        </a:rPr>
                        <a:t>learning</a:t>
                      </a:r>
                      <a:r>
                        <a:rPr lang="nl-NL" sz="1200" noProof="0" dirty="0">
                          <a:latin typeface="Roboto slab"/>
                        </a:rPr>
                        <a:t> (thuisstudie met video's en oefeningen) </a:t>
                      </a:r>
                      <a:r>
                        <a:rPr lang="nl-NL" sz="1200" noProof="0" dirty="0">
                          <a:solidFill>
                            <a:srgbClr val="009668"/>
                          </a:solidFill>
                          <a:latin typeface="Roboto slab"/>
                        </a:rPr>
                        <a:t>BESCHIKBAAR VANAF MEI 2023!</a:t>
                      </a:r>
                    </a:p>
                  </a:txBody>
                  <a:tcPr/>
                </a:tc>
                <a:tc>
                  <a:txBody>
                    <a:bodyPr/>
                    <a:lstStyle/>
                    <a:p>
                      <a:r>
                        <a:rPr lang="nl-NL" sz="1200" noProof="0">
                          <a:latin typeface="Roboto slab"/>
                        </a:rPr>
                        <a:t>Ca. 40 uur</a:t>
                      </a:r>
                    </a:p>
                  </a:txBody>
                  <a:tcPr/>
                </a:tc>
                <a:extLst>
                  <a:ext uri="{0D108BD9-81ED-4DB2-BD59-A6C34878D82A}">
                    <a16:rowId xmlns:a16="http://schemas.microsoft.com/office/drawing/2014/main" val="25771126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a:latin typeface="Roboto slab"/>
                        </a:rPr>
                        <a:t>Het fysieke gedeelte bestaat uit een 4-daagse training op locatie. </a:t>
                      </a:r>
                      <a:br>
                        <a:rPr lang="en-US" sz="1200" noProof="0">
                          <a:latin typeface="Roboto slab"/>
                        </a:rPr>
                      </a:br>
                      <a:r>
                        <a:rPr lang="nl-NL" sz="1000" noProof="0">
                          <a:latin typeface="Roboto slab"/>
                        </a:rPr>
                        <a:t>De eerste ochtend wordt de theorie herhaald. De rest van de tijd wordt besteed aan oefenen, oefenen en nog eens oefenen!</a:t>
                      </a:r>
                      <a:endParaRPr lang="nl-NL" sz="1200" noProof="0">
                        <a:latin typeface="Roboto slab"/>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a:latin typeface="Roboto slab"/>
                        </a:rPr>
                        <a:t>36 uur</a:t>
                      </a:r>
                    </a:p>
                    <a:p>
                      <a:endParaRPr lang="nl-NL" sz="1200" noProof="0">
                        <a:latin typeface="Roboto slab"/>
                      </a:endParaRPr>
                    </a:p>
                  </a:txBody>
                  <a:tcPr/>
                </a:tc>
                <a:extLst>
                  <a:ext uri="{0D108BD9-81ED-4DB2-BD59-A6C34878D82A}">
                    <a16:rowId xmlns:a16="http://schemas.microsoft.com/office/drawing/2014/main" val="2301659859"/>
                  </a:ext>
                </a:extLst>
              </a:tr>
              <a:tr h="370840">
                <a:tc>
                  <a:txBody>
                    <a:bodyPr/>
                    <a:lstStyle/>
                    <a:p>
                      <a:r>
                        <a:rPr lang="nl-NL" sz="1200" noProof="0">
                          <a:latin typeface="Roboto slab"/>
                        </a:rPr>
                        <a:t>Leer van anderen door het lab te bezoeken of lid te worden van een Facebook-/WhatsApp-groep</a:t>
                      </a:r>
                    </a:p>
                  </a:txBody>
                  <a:tcPr/>
                </a:tc>
                <a:tc>
                  <a:txBody>
                    <a:bodyPr/>
                    <a:lstStyle/>
                    <a:p>
                      <a:r>
                        <a:rPr lang="nl-NL" sz="1200" noProof="0" dirty="0">
                          <a:latin typeface="Roboto slab"/>
                        </a:rPr>
                        <a:t>Voortdurend</a:t>
                      </a:r>
                    </a:p>
                  </a:txBody>
                  <a:tcPr/>
                </a:tc>
                <a:extLst>
                  <a:ext uri="{0D108BD9-81ED-4DB2-BD59-A6C34878D82A}">
                    <a16:rowId xmlns:a16="http://schemas.microsoft.com/office/drawing/2014/main" val="944184909"/>
                  </a:ext>
                </a:extLst>
              </a:tr>
            </a:tbl>
          </a:graphicData>
        </a:graphic>
      </p:graphicFrame>
      <p:graphicFrame>
        <p:nvGraphicFramePr>
          <p:cNvPr id="3" name="Tabel 2">
            <a:extLst>
              <a:ext uri="{FF2B5EF4-FFF2-40B4-BE49-F238E27FC236}">
                <a16:creationId xmlns:a16="http://schemas.microsoft.com/office/drawing/2014/main" id="{828F55BD-32A1-4861-B975-3E3B7354117B}"/>
              </a:ext>
            </a:extLst>
          </p:cNvPr>
          <p:cNvGraphicFramePr>
            <a:graphicFrameLocks noGrp="1"/>
          </p:cNvGraphicFramePr>
          <p:nvPr>
            <p:extLst>
              <p:ext uri="{D42A27DB-BD31-4B8C-83A1-F6EECF244321}">
                <p14:modId xmlns:p14="http://schemas.microsoft.com/office/powerpoint/2010/main" val="1028454005"/>
              </p:ext>
            </p:extLst>
          </p:nvPr>
        </p:nvGraphicFramePr>
        <p:xfrm>
          <a:off x="1826455" y="4151767"/>
          <a:ext cx="9778340" cy="1569720"/>
        </p:xfrm>
        <a:graphic>
          <a:graphicData uri="http://schemas.openxmlformats.org/drawingml/2006/table">
            <a:tbl>
              <a:tblPr firstRow="1" bandRow="1">
                <a:tableStyleId>{7E9639D4-E3E2-4D34-9284-5A2195B3D0D7}</a:tableStyleId>
              </a:tblPr>
              <a:tblGrid>
                <a:gridCol w="7410755">
                  <a:extLst>
                    <a:ext uri="{9D8B030D-6E8A-4147-A177-3AD203B41FA5}">
                      <a16:colId xmlns:a16="http://schemas.microsoft.com/office/drawing/2014/main" val="2218237756"/>
                    </a:ext>
                  </a:extLst>
                </a:gridCol>
                <a:gridCol w="2367585">
                  <a:extLst>
                    <a:ext uri="{9D8B030D-6E8A-4147-A177-3AD203B41FA5}">
                      <a16:colId xmlns:a16="http://schemas.microsoft.com/office/drawing/2014/main" val="1704811998"/>
                    </a:ext>
                  </a:extLst>
                </a:gridCol>
              </a:tblGrid>
              <a:tr h="370840">
                <a:tc>
                  <a:txBody>
                    <a:bodyPr/>
                    <a:lstStyle/>
                    <a:p>
                      <a:r>
                        <a:rPr lang="nl-NL" sz="1200" noProof="0">
                          <a:latin typeface="Roboto slab"/>
                        </a:rPr>
                        <a:t>Tijdinvestering L2/L3 (Micro solderen)</a:t>
                      </a:r>
                    </a:p>
                  </a:txBody>
                  <a:tcPr/>
                </a:tc>
                <a:tc>
                  <a:txBody>
                    <a:bodyPr/>
                    <a:lstStyle/>
                    <a:p>
                      <a:endParaRPr lang="nl-NL" sz="1200" noProof="0">
                        <a:latin typeface="Roboto slab"/>
                      </a:endParaRPr>
                    </a:p>
                  </a:txBody>
                  <a:tcPr/>
                </a:tc>
                <a:extLst>
                  <a:ext uri="{0D108BD9-81ED-4DB2-BD59-A6C34878D82A}">
                    <a16:rowId xmlns:a16="http://schemas.microsoft.com/office/drawing/2014/main" val="3402623819"/>
                  </a:ext>
                </a:extLst>
              </a:tr>
              <a:tr h="370840">
                <a:tc>
                  <a:txBody>
                    <a:bodyPr/>
                    <a:lstStyle/>
                    <a:p>
                      <a:r>
                        <a:rPr lang="nl-NL" sz="1200" noProof="0" dirty="0">
                          <a:latin typeface="Roboto slab"/>
                        </a:rPr>
                        <a:t>E-</a:t>
                      </a:r>
                      <a:r>
                        <a:rPr lang="nl-NL" sz="1200" noProof="0" dirty="0" err="1">
                          <a:latin typeface="Roboto slab"/>
                        </a:rPr>
                        <a:t>learning</a:t>
                      </a:r>
                      <a:r>
                        <a:rPr lang="nl-NL" sz="1200" noProof="0" dirty="0">
                          <a:latin typeface="Roboto slab"/>
                        </a:rPr>
                        <a:t> (thuisstudie met video's en oefeningen) </a:t>
                      </a:r>
                      <a:r>
                        <a:rPr lang="nl-NL" sz="1200" noProof="0" dirty="0">
                          <a:solidFill>
                            <a:srgbClr val="009668"/>
                          </a:solidFill>
                          <a:latin typeface="Roboto slab"/>
                        </a:rPr>
                        <a:t>BESCHIKBAAR VANAF MEI 2023!</a:t>
                      </a:r>
                      <a:endParaRPr lang="nl-NL" sz="1200" noProof="0" dirty="0">
                        <a:latin typeface="Roboto slab"/>
                      </a:endParaRPr>
                    </a:p>
                  </a:txBody>
                  <a:tcPr/>
                </a:tc>
                <a:tc>
                  <a:txBody>
                    <a:bodyPr/>
                    <a:lstStyle/>
                    <a:p>
                      <a:r>
                        <a:rPr lang="nl-NL" sz="1200" noProof="0">
                          <a:latin typeface="Roboto slab"/>
                        </a:rPr>
                        <a:t>Ca. 40 uur</a:t>
                      </a:r>
                    </a:p>
                  </a:txBody>
                  <a:tcPr/>
                </a:tc>
                <a:extLst>
                  <a:ext uri="{0D108BD9-81ED-4DB2-BD59-A6C34878D82A}">
                    <a16:rowId xmlns:a16="http://schemas.microsoft.com/office/drawing/2014/main" val="1531247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a:latin typeface="Roboto slab"/>
                        </a:rPr>
                        <a:t>Het fysieke gedeelte bestaat uit een 7-daagse training op locatie. </a:t>
                      </a:r>
                      <a:br>
                        <a:rPr lang="en-US" sz="1200" noProof="0">
                          <a:latin typeface="Roboto slab"/>
                        </a:rPr>
                      </a:br>
                      <a:r>
                        <a:rPr lang="nl-NL" sz="1000" noProof="0">
                          <a:latin typeface="Roboto slab"/>
                        </a:rPr>
                        <a:t>De eerste dag wordt de theorie herhaald. De rest van de tijd wordt besteed aan oefenen, oefenen en nog eens oefenen!</a:t>
                      </a:r>
                      <a:endParaRPr lang="nl-NL" sz="1200" noProof="0">
                        <a:latin typeface="Roboto slab"/>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noProof="0">
                          <a:latin typeface="Roboto slab"/>
                        </a:rPr>
                        <a:t>56 uur</a:t>
                      </a:r>
                    </a:p>
                    <a:p>
                      <a:endParaRPr lang="nl-NL" sz="1200" noProof="0">
                        <a:latin typeface="Roboto slab"/>
                      </a:endParaRPr>
                    </a:p>
                  </a:txBody>
                  <a:tcPr/>
                </a:tc>
                <a:extLst>
                  <a:ext uri="{0D108BD9-81ED-4DB2-BD59-A6C34878D82A}">
                    <a16:rowId xmlns:a16="http://schemas.microsoft.com/office/drawing/2014/main" val="2952794422"/>
                  </a:ext>
                </a:extLst>
              </a:tr>
              <a:tr h="370840">
                <a:tc>
                  <a:txBody>
                    <a:bodyPr/>
                    <a:lstStyle/>
                    <a:p>
                      <a:r>
                        <a:rPr lang="nl-NL" sz="1200" noProof="0">
                          <a:latin typeface="Roboto slab"/>
                        </a:rPr>
                        <a:t>Leer van anderen door het lab te bezoeken of lid te worden van een Facebook-/WhatsApp-groep</a:t>
                      </a:r>
                    </a:p>
                  </a:txBody>
                  <a:tcPr/>
                </a:tc>
                <a:tc>
                  <a:txBody>
                    <a:bodyPr/>
                    <a:lstStyle/>
                    <a:p>
                      <a:r>
                        <a:rPr lang="nl-NL" sz="1200" noProof="0" dirty="0">
                          <a:latin typeface="Roboto slab"/>
                        </a:rPr>
                        <a:t>Voortdurend</a:t>
                      </a:r>
                    </a:p>
                  </a:txBody>
                  <a:tcPr/>
                </a:tc>
                <a:extLst>
                  <a:ext uri="{0D108BD9-81ED-4DB2-BD59-A6C34878D82A}">
                    <a16:rowId xmlns:a16="http://schemas.microsoft.com/office/drawing/2014/main" val="2759852133"/>
                  </a:ext>
                </a:extLst>
              </a:tr>
            </a:tbl>
          </a:graphicData>
        </a:graphic>
      </p:graphicFrame>
      <p:pic>
        <p:nvPicPr>
          <p:cNvPr id="7" name="Picture 6" descr="Logo&#10;&#10;Description automatically generated">
            <a:extLst>
              <a:ext uri="{FF2B5EF4-FFF2-40B4-BE49-F238E27FC236}">
                <a16:creationId xmlns:a16="http://schemas.microsoft.com/office/drawing/2014/main" id="{EB5B4727-36F1-4AAD-99E9-D0DC2B047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spTree>
    <p:extLst>
      <p:ext uri="{BB962C8B-B14F-4D97-AF65-F5344CB8AC3E}">
        <p14:creationId xmlns:p14="http://schemas.microsoft.com/office/powerpoint/2010/main" val="661676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2FDB11-9B51-8B8A-ACC5-F8665057D4EF}"/>
              </a:ext>
            </a:extLst>
          </p:cNvPr>
          <p:cNvSpPr/>
          <p:nvPr/>
        </p:nvSpPr>
        <p:spPr>
          <a:xfrm>
            <a:off x="-92868" y="-78582"/>
            <a:ext cx="1530578" cy="7050881"/>
          </a:xfrm>
          <a:prstGeom prst="rect">
            <a:avLst/>
          </a:prstGeom>
          <a:solidFill>
            <a:srgbClr val="0096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92D49FC-36C5-4208-9DB1-1160C6A87114}"/>
              </a:ext>
            </a:extLst>
          </p:cNvPr>
          <p:cNvSpPr>
            <a:spLocks noGrp="1"/>
          </p:cNvSpPr>
          <p:nvPr>
            <p:ph type="ctrTitle"/>
          </p:nvPr>
        </p:nvSpPr>
        <p:spPr>
          <a:xfrm>
            <a:off x="1628702" y="391886"/>
            <a:ext cx="9144000" cy="6131176"/>
          </a:xfrm>
        </p:spPr>
        <p:txBody>
          <a:bodyPr anchor="ctr">
            <a:noAutofit/>
          </a:bodyPr>
          <a:lstStyle/>
          <a:p>
            <a:r>
              <a:rPr lang="nl-NL" sz="2400" b="1"/>
              <a:t>Inhoudelijke training?</a:t>
            </a:r>
            <a:br>
              <a:rPr lang="nl-NL" sz="2400"/>
            </a:br>
            <a:br>
              <a:rPr lang="nl-NL" sz="2400"/>
            </a:br>
            <a:br>
              <a:rPr lang="nl-NL" sz="2400"/>
            </a:br>
            <a:br>
              <a:rPr lang="nl-NL" sz="2400">
                <a:cs typeface="Calibri Light"/>
              </a:rPr>
            </a:br>
            <a:br>
              <a:rPr lang="nl-NL" sz="2400"/>
            </a:br>
            <a:br>
              <a:rPr lang="nl-NL" sz="2400"/>
            </a:br>
            <a:br>
              <a:rPr lang="nl-NL" sz="2400"/>
            </a:br>
            <a:br>
              <a:rPr lang="nl-NL" sz="2400"/>
            </a:br>
            <a:br>
              <a:rPr lang="nl-NL" sz="2400"/>
            </a:br>
            <a:endParaRPr lang="nl-NL" sz="2400"/>
          </a:p>
        </p:txBody>
      </p:sp>
      <p:sp>
        <p:nvSpPr>
          <p:cNvPr id="5" name="Tekstvak 4">
            <a:extLst>
              <a:ext uri="{FF2B5EF4-FFF2-40B4-BE49-F238E27FC236}">
                <a16:creationId xmlns:a16="http://schemas.microsoft.com/office/drawing/2014/main" id="{055BEB96-10C8-4E54-8765-F11239FB9EA3}"/>
              </a:ext>
            </a:extLst>
          </p:cNvPr>
          <p:cNvSpPr txBox="1"/>
          <p:nvPr/>
        </p:nvSpPr>
        <p:spPr>
          <a:xfrm>
            <a:off x="1800223" y="322894"/>
            <a:ext cx="6095010" cy="400110"/>
          </a:xfrm>
          <a:prstGeom prst="rect">
            <a:avLst/>
          </a:prstGeom>
          <a:noFill/>
        </p:spPr>
        <p:txBody>
          <a:bodyPr wrap="square" lIns="91440" tIns="45720" rIns="91440" bIns="45720" anchor="t">
            <a:spAutoFit/>
          </a:bodyPr>
          <a:lstStyle/>
          <a:p>
            <a:r>
              <a:rPr lang="nl-NL" sz="2000" b="1">
                <a:latin typeface="Roboto slab"/>
              </a:rPr>
              <a:t>Investering in geld</a:t>
            </a:r>
            <a:endParaRPr lang="nl-NL" sz="2000" b="1">
              <a:latin typeface="Roboto slab"/>
              <a:cs typeface="Calibri"/>
            </a:endParaRPr>
          </a:p>
        </p:txBody>
      </p:sp>
      <p:pic>
        <p:nvPicPr>
          <p:cNvPr id="7" name="Picture 6" descr="Logo&#10;&#10;Description automatically generated">
            <a:extLst>
              <a:ext uri="{FF2B5EF4-FFF2-40B4-BE49-F238E27FC236}">
                <a16:creationId xmlns:a16="http://schemas.microsoft.com/office/drawing/2014/main" id="{431BB5AB-A35A-4BAA-8FD6-465E17CF8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26" y="322894"/>
            <a:ext cx="1098455" cy="1098455"/>
          </a:xfrm>
          <a:prstGeom prst="rect">
            <a:avLst/>
          </a:prstGeom>
        </p:spPr>
      </p:pic>
      <p:graphicFrame>
        <p:nvGraphicFramePr>
          <p:cNvPr id="10" name="Tabel 3">
            <a:extLst>
              <a:ext uri="{FF2B5EF4-FFF2-40B4-BE49-F238E27FC236}">
                <a16:creationId xmlns:a16="http://schemas.microsoft.com/office/drawing/2014/main" id="{5635FBA3-76B3-AAAF-DC96-0D9A3FC42E9C}"/>
              </a:ext>
            </a:extLst>
          </p:cNvPr>
          <p:cNvGraphicFramePr>
            <a:graphicFrameLocks noGrp="1"/>
          </p:cNvGraphicFramePr>
          <p:nvPr>
            <p:extLst>
              <p:ext uri="{D42A27DB-BD31-4B8C-83A1-F6EECF244321}">
                <p14:modId xmlns:p14="http://schemas.microsoft.com/office/powerpoint/2010/main" val="3721065072"/>
              </p:ext>
            </p:extLst>
          </p:nvPr>
        </p:nvGraphicFramePr>
        <p:xfrm>
          <a:off x="1899228" y="1332730"/>
          <a:ext cx="8800958" cy="2225040"/>
        </p:xfrm>
        <a:graphic>
          <a:graphicData uri="http://schemas.openxmlformats.org/drawingml/2006/table">
            <a:tbl>
              <a:tblPr firstRow="1" bandRow="1">
                <a:tableStyleId>{8EC20E35-A176-4012-BC5E-935CFFF8708E}</a:tableStyleId>
              </a:tblPr>
              <a:tblGrid>
                <a:gridCol w="532201">
                  <a:extLst>
                    <a:ext uri="{9D8B030D-6E8A-4147-A177-3AD203B41FA5}">
                      <a16:colId xmlns:a16="http://schemas.microsoft.com/office/drawing/2014/main" val="2141114331"/>
                    </a:ext>
                  </a:extLst>
                </a:gridCol>
                <a:gridCol w="4661852">
                  <a:extLst>
                    <a:ext uri="{9D8B030D-6E8A-4147-A177-3AD203B41FA5}">
                      <a16:colId xmlns:a16="http://schemas.microsoft.com/office/drawing/2014/main" val="1388170831"/>
                    </a:ext>
                  </a:extLst>
                </a:gridCol>
                <a:gridCol w="3606905">
                  <a:extLst>
                    <a:ext uri="{9D8B030D-6E8A-4147-A177-3AD203B41FA5}">
                      <a16:colId xmlns:a16="http://schemas.microsoft.com/office/drawing/2014/main" val="1943178107"/>
                    </a:ext>
                  </a:extLst>
                </a:gridCol>
              </a:tblGrid>
              <a:tr h="370840">
                <a:tc>
                  <a:txBody>
                    <a:bodyPr/>
                    <a:lstStyle/>
                    <a:p>
                      <a:endParaRPr lang="nl-NL" sz="1600" noProof="0">
                        <a:latin typeface="Roboto slab"/>
                      </a:endParaRPr>
                    </a:p>
                  </a:txBody>
                  <a:tcPr/>
                </a:tc>
                <a:tc>
                  <a:txBody>
                    <a:bodyPr/>
                    <a:lstStyle/>
                    <a:p>
                      <a:r>
                        <a:rPr lang="nl-NL" sz="1600" noProof="0">
                          <a:latin typeface="Roboto slab"/>
                        </a:rPr>
                        <a:t>Investering L1/L2 (Basisreparaties)</a:t>
                      </a:r>
                    </a:p>
                  </a:txBody>
                  <a:tcPr/>
                </a:tc>
                <a:tc>
                  <a:txBody>
                    <a:bodyPr/>
                    <a:lstStyle/>
                    <a:p>
                      <a:endParaRPr lang="nl-NL" sz="1600" noProof="0">
                        <a:latin typeface="Roboto slab"/>
                      </a:endParaRPr>
                    </a:p>
                  </a:txBody>
                  <a:tcPr/>
                </a:tc>
                <a:extLst>
                  <a:ext uri="{0D108BD9-81ED-4DB2-BD59-A6C34878D82A}">
                    <a16:rowId xmlns:a16="http://schemas.microsoft.com/office/drawing/2014/main" val="1009667622"/>
                  </a:ext>
                </a:extLst>
              </a:tr>
              <a:tr h="370840">
                <a:tc>
                  <a:txBody>
                    <a:bodyPr/>
                    <a:lstStyle/>
                    <a:p>
                      <a:r>
                        <a:rPr lang="nl-NL" sz="1600" noProof="0">
                          <a:latin typeface="Roboto slab"/>
                        </a:rPr>
                        <a:t>1</a:t>
                      </a:r>
                    </a:p>
                  </a:txBody>
                  <a:tcPr/>
                </a:tc>
                <a:tc>
                  <a:txBody>
                    <a:bodyPr/>
                    <a:lstStyle/>
                    <a:p>
                      <a:r>
                        <a:rPr lang="nl-NL" sz="1600" noProof="0">
                          <a:latin typeface="Roboto slab"/>
                        </a:rPr>
                        <a:t>E-</a:t>
                      </a:r>
                      <a:r>
                        <a:rPr lang="nl-NL" sz="1600" noProof="0" err="1">
                          <a:latin typeface="Roboto slab"/>
                        </a:rPr>
                        <a:t>learning</a:t>
                      </a:r>
                      <a:r>
                        <a:rPr lang="nl-NL" sz="1600" noProof="0">
                          <a:latin typeface="Roboto slab"/>
                        </a:rPr>
                        <a:t> L1/L2</a:t>
                      </a:r>
                    </a:p>
                  </a:txBody>
                  <a:tcPr/>
                </a:tc>
                <a:tc>
                  <a:txBody>
                    <a:bodyPr/>
                    <a:lstStyle/>
                    <a:p>
                      <a:r>
                        <a:rPr lang="nl-NL" sz="1600" noProof="0" dirty="0">
                          <a:latin typeface="Roboto slab"/>
                        </a:rPr>
                        <a:t>€ 150 per jaar </a:t>
                      </a:r>
                    </a:p>
                  </a:txBody>
                  <a:tcPr/>
                </a:tc>
                <a:extLst>
                  <a:ext uri="{0D108BD9-81ED-4DB2-BD59-A6C34878D82A}">
                    <a16:rowId xmlns:a16="http://schemas.microsoft.com/office/drawing/2014/main" val="371426847"/>
                  </a:ext>
                </a:extLst>
              </a:tr>
              <a:tr h="370840">
                <a:tc>
                  <a:txBody>
                    <a:bodyPr/>
                    <a:lstStyle/>
                    <a:p>
                      <a:r>
                        <a:rPr lang="nl-NL" sz="1600" noProof="0">
                          <a:latin typeface="Roboto slab"/>
                        </a:rPr>
                        <a:t>2</a:t>
                      </a:r>
                    </a:p>
                  </a:txBody>
                  <a:tcPr/>
                </a:tc>
                <a:tc>
                  <a:txBody>
                    <a:bodyPr/>
                    <a:lstStyle/>
                    <a:p>
                      <a:r>
                        <a:rPr lang="nl-NL" sz="1600" noProof="0">
                          <a:latin typeface="Roboto slab"/>
                        </a:rPr>
                        <a:t>Fysieke training L1/L2</a:t>
                      </a:r>
                    </a:p>
                  </a:txBody>
                  <a:tcPr/>
                </a:tc>
                <a:tc>
                  <a:txBody>
                    <a:bodyPr/>
                    <a:lstStyle/>
                    <a:p>
                      <a:r>
                        <a:rPr lang="nl-NL" sz="1600" noProof="0">
                          <a:latin typeface="Roboto slab"/>
                        </a:rPr>
                        <a:t>€ 1.250 eenmalig</a:t>
                      </a:r>
                    </a:p>
                  </a:txBody>
                  <a:tcPr/>
                </a:tc>
                <a:extLst>
                  <a:ext uri="{0D108BD9-81ED-4DB2-BD59-A6C34878D82A}">
                    <a16:rowId xmlns:a16="http://schemas.microsoft.com/office/drawing/2014/main" val="1648280524"/>
                  </a:ext>
                </a:extLst>
              </a:tr>
              <a:tr h="370840">
                <a:tc>
                  <a:txBody>
                    <a:bodyPr/>
                    <a:lstStyle/>
                    <a:p>
                      <a:r>
                        <a:rPr lang="nl-NL" sz="1600" noProof="0">
                          <a:latin typeface="Roboto slab"/>
                        </a:rPr>
                        <a:t>3</a:t>
                      </a:r>
                    </a:p>
                  </a:txBody>
                  <a:tcPr/>
                </a:tc>
                <a:tc>
                  <a:txBody>
                    <a:bodyPr/>
                    <a:lstStyle/>
                    <a:p>
                      <a:r>
                        <a:rPr lang="nl-NL" sz="1600" noProof="0">
                          <a:latin typeface="Roboto slab"/>
                        </a:rPr>
                        <a:t>Gereedschap L1/L2</a:t>
                      </a:r>
                    </a:p>
                  </a:txBody>
                  <a:tcPr/>
                </a:tc>
                <a:tc>
                  <a:txBody>
                    <a:bodyPr/>
                    <a:lstStyle/>
                    <a:p>
                      <a:r>
                        <a:rPr lang="nl-NL" sz="1600" noProof="0">
                          <a:latin typeface="Roboto slab"/>
                        </a:rPr>
                        <a:t>+/- € 350 eenmalig</a:t>
                      </a:r>
                    </a:p>
                  </a:txBody>
                  <a:tcPr/>
                </a:tc>
                <a:extLst>
                  <a:ext uri="{0D108BD9-81ED-4DB2-BD59-A6C34878D82A}">
                    <a16:rowId xmlns:a16="http://schemas.microsoft.com/office/drawing/2014/main" val="3492381116"/>
                  </a:ext>
                </a:extLst>
              </a:tr>
              <a:tr h="370840">
                <a:tc>
                  <a:txBody>
                    <a:bodyPr/>
                    <a:lstStyle/>
                    <a:p>
                      <a:endParaRPr lang="nl-NL" sz="1600" noProof="0">
                        <a:latin typeface="Roboto slab"/>
                      </a:endParaRPr>
                    </a:p>
                  </a:txBody>
                  <a:tcPr/>
                </a:tc>
                <a:tc>
                  <a:txBody>
                    <a:bodyPr/>
                    <a:lstStyle/>
                    <a:p>
                      <a:endParaRPr lang="nl-NL" sz="1600" noProof="0">
                        <a:latin typeface="Roboto slab"/>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nl-NL" sz="1600" b="1" noProof="0">
                          <a:latin typeface="Roboto slab"/>
                        </a:rPr>
                        <a:t>€ 1.750 ex. BTW</a:t>
                      </a:r>
                    </a:p>
                  </a:txBody>
                  <a:tcPr/>
                </a:tc>
                <a:extLst>
                  <a:ext uri="{0D108BD9-81ED-4DB2-BD59-A6C34878D82A}">
                    <a16:rowId xmlns:a16="http://schemas.microsoft.com/office/drawing/2014/main" val="3151276630"/>
                  </a:ext>
                </a:extLst>
              </a:tr>
              <a:tr h="370840">
                <a:tc>
                  <a:txBody>
                    <a:bodyPr/>
                    <a:lstStyle/>
                    <a:p>
                      <a:endParaRPr lang="nl-NL" sz="1600" noProof="0">
                        <a:latin typeface="Roboto slab"/>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noProof="0">
                          <a:latin typeface="Roboto slab"/>
                        </a:rPr>
                        <a:t>Break-even-point (á € 40)</a:t>
                      </a:r>
                    </a:p>
                  </a:txBody>
                  <a:tcPr/>
                </a:tc>
                <a:tc>
                  <a:txBody>
                    <a:bodyPr/>
                    <a:lstStyle/>
                    <a:p>
                      <a:r>
                        <a:rPr lang="nl-NL" sz="1600" noProof="0" dirty="0">
                          <a:latin typeface="Roboto slab"/>
                        </a:rPr>
                        <a:t>44 reparaties = ca. 2 maanden</a:t>
                      </a:r>
                    </a:p>
                  </a:txBody>
                  <a:tcPr/>
                </a:tc>
                <a:extLst>
                  <a:ext uri="{0D108BD9-81ED-4DB2-BD59-A6C34878D82A}">
                    <a16:rowId xmlns:a16="http://schemas.microsoft.com/office/drawing/2014/main" val="2681573859"/>
                  </a:ext>
                </a:extLst>
              </a:tr>
            </a:tbl>
          </a:graphicData>
        </a:graphic>
      </p:graphicFrame>
      <p:graphicFrame>
        <p:nvGraphicFramePr>
          <p:cNvPr id="11" name="Tabel 3">
            <a:extLst>
              <a:ext uri="{FF2B5EF4-FFF2-40B4-BE49-F238E27FC236}">
                <a16:creationId xmlns:a16="http://schemas.microsoft.com/office/drawing/2014/main" id="{ADEC6C13-8BBB-1F04-4161-4B6B42DCA1F9}"/>
              </a:ext>
            </a:extLst>
          </p:cNvPr>
          <p:cNvGraphicFramePr>
            <a:graphicFrameLocks noGrp="1"/>
          </p:cNvGraphicFramePr>
          <p:nvPr>
            <p:extLst>
              <p:ext uri="{D42A27DB-BD31-4B8C-83A1-F6EECF244321}">
                <p14:modId xmlns:p14="http://schemas.microsoft.com/office/powerpoint/2010/main" val="1867853762"/>
              </p:ext>
            </p:extLst>
          </p:nvPr>
        </p:nvGraphicFramePr>
        <p:xfrm>
          <a:off x="1899228" y="3910653"/>
          <a:ext cx="8800959" cy="2225040"/>
        </p:xfrm>
        <a:graphic>
          <a:graphicData uri="http://schemas.openxmlformats.org/drawingml/2006/table">
            <a:tbl>
              <a:tblPr firstRow="1" bandRow="1">
                <a:tableStyleId>{8EC20E35-A176-4012-BC5E-935CFFF8708E}</a:tableStyleId>
              </a:tblPr>
              <a:tblGrid>
                <a:gridCol w="495789">
                  <a:extLst>
                    <a:ext uri="{9D8B030D-6E8A-4147-A177-3AD203B41FA5}">
                      <a16:colId xmlns:a16="http://schemas.microsoft.com/office/drawing/2014/main" val="2141114331"/>
                    </a:ext>
                  </a:extLst>
                </a:gridCol>
                <a:gridCol w="4704863">
                  <a:extLst>
                    <a:ext uri="{9D8B030D-6E8A-4147-A177-3AD203B41FA5}">
                      <a16:colId xmlns:a16="http://schemas.microsoft.com/office/drawing/2014/main" val="1388170831"/>
                    </a:ext>
                  </a:extLst>
                </a:gridCol>
                <a:gridCol w="3600307">
                  <a:extLst>
                    <a:ext uri="{9D8B030D-6E8A-4147-A177-3AD203B41FA5}">
                      <a16:colId xmlns:a16="http://schemas.microsoft.com/office/drawing/2014/main" val="1943178107"/>
                    </a:ext>
                  </a:extLst>
                </a:gridCol>
              </a:tblGrid>
              <a:tr h="370840">
                <a:tc>
                  <a:txBody>
                    <a:bodyPr/>
                    <a:lstStyle/>
                    <a:p>
                      <a:endParaRPr lang="nl-NL" sz="1600" noProof="0">
                        <a:latin typeface="Roboto slab"/>
                      </a:endParaRPr>
                    </a:p>
                  </a:txBody>
                  <a:tcPr/>
                </a:tc>
                <a:tc>
                  <a:txBody>
                    <a:bodyPr/>
                    <a:lstStyle/>
                    <a:p>
                      <a:r>
                        <a:rPr lang="nl-NL" sz="1600" noProof="0">
                          <a:latin typeface="Roboto slab"/>
                        </a:rPr>
                        <a:t>Investering L2/L3 (</a:t>
                      </a:r>
                      <a:r>
                        <a:rPr lang="nl-NL" sz="1600" noProof="0" err="1">
                          <a:latin typeface="Roboto slab"/>
                        </a:rPr>
                        <a:t>Microsolderen</a:t>
                      </a:r>
                      <a:r>
                        <a:rPr lang="nl-NL" sz="1600" noProof="0">
                          <a:latin typeface="Roboto slab"/>
                        </a:rPr>
                        <a:t>)</a:t>
                      </a:r>
                    </a:p>
                  </a:txBody>
                  <a:tcPr/>
                </a:tc>
                <a:tc>
                  <a:txBody>
                    <a:bodyPr/>
                    <a:lstStyle/>
                    <a:p>
                      <a:endParaRPr lang="nl-NL" sz="1600" noProof="0">
                        <a:latin typeface="Roboto slab"/>
                      </a:endParaRPr>
                    </a:p>
                  </a:txBody>
                  <a:tcPr/>
                </a:tc>
                <a:extLst>
                  <a:ext uri="{0D108BD9-81ED-4DB2-BD59-A6C34878D82A}">
                    <a16:rowId xmlns:a16="http://schemas.microsoft.com/office/drawing/2014/main" val="1009667622"/>
                  </a:ext>
                </a:extLst>
              </a:tr>
              <a:tr h="370840">
                <a:tc>
                  <a:txBody>
                    <a:bodyPr/>
                    <a:lstStyle/>
                    <a:p>
                      <a:r>
                        <a:rPr lang="nl-NL" sz="1600" noProof="0">
                          <a:latin typeface="Roboto slab"/>
                        </a:rPr>
                        <a:t>1</a:t>
                      </a:r>
                    </a:p>
                  </a:txBody>
                  <a:tcPr/>
                </a:tc>
                <a:tc>
                  <a:txBody>
                    <a:bodyPr/>
                    <a:lstStyle/>
                    <a:p>
                      <a:r>
                        <a:rPr lang="nl-NL" sz="1600" noProof="0">
                          <a:latin typeface="Roboto slab"/>
                        </a:rPr>
                        <a:t>E-learning L2/L3</a:t>
                      </a:r>
                    </a:p>
                  </a:txBody>
                  <a:tcPr/>
                </a:tc>
                <a:tc>
                  <a:txBody>
                    <a:bodyPr/>
                    <a:lstStyle/>
                    <a:p>
                      <a:r>
                        <a:rPr lang="nl-NL" sz="1600" noProof="0" dirty="0">
                          <a:latin typeface="Roboto slab"/>
                        </a:rPr>
                        <a:t>€ 250 per jaar</a:t>
                      </a:r>
                    </a:p>
                  </a:txBody>
                  <a:tcPr/>
                </a:tc>
                <a:extLst>
                  <a:ext uri="{0D108BD9-81ED-4DB2-BD59-A6C34878D82A}">
                    <a16:rowId xmlns:a16="http://schemas.microsoft.com/office/drawing/2014/main" val="371426847"/>
                  </a:ext>
                </a:extLst>
              </a:tr>
              <a:tr h="370840">
                <a:tc>
                  <a:txBody>
                    <a:bodyPr/>
                    <a:lstStyle/>
                    <a:p>
                      <a:r>
                        <a:rPr lang="nl-NL" sz="1600" noProof="0">
                          <a:latin typeface="Roboto slab"/>
                        </a:rPr>
                        <a:t>2</a:t>
                      </a:r>
                    </a:p>
                  </a:txBody>
                  <a:tcPr/>
                </a:tc>
                <a:tc>
                  <a:txBody>
                    <a:bodyPr/>
                    <a:lstStyle/>
                    <a:p>
                      <a:r>
                        <a:rPr lang="nl-NL" sz="1600" noProof="0">
                          <a:latin typeface="Roboto slab"/>
                        </a:rPr>
                        <a:t>Fysieke training L2/L3</a:t>
                      </a:r>
                    </a:p>
                  </a:txBody>
                  <a:tcPr/>
                </a:tc>
                <a:tc>
                  <a:txBody>
                    <a:bodyPr/>
                    <a:lstStyle/>
                    <a:p>
                      <a:r>
                        <a:rPr lang="nl-NL" sz="1600" noProof="0">
                          <a:latin typeface="Roboto slab"/>
                        </a:rPr>
                        <a:t>€ 2.150 eenmalig</a:t>
                      </a:r>
                    </a:p>
                  </a:txBody>
                  <a:tcPr/>
                </a:tc>
                <a:extLst>
                  <a:ext uri="{0D108BD9-81ED-4DB2-BD59-A6C34878D82A}">
                    <a16:rowId xmlns:a16="http://schemas.microsoft.com/office/drawing/2014/main" val="1648280524"/>
                  </a:ext>
                </a:extLst>
              </a:tr>
              <a:tr h="370840">
                <a:tc>
                  <a:txBody>
                    <a:bodyPr/>
                    <a:lstStyle/>
                    <a:p>
                      <a:r>
                        <a:rPr lang="nl-NL" sz="1600" noProof="0">
                          <a:latin typeface="Roboto slab"/>
                        </a:rPr>
                        <a:t>3</a:t>
                      </a:r>
                    </a:p>
                  </a:txBody>
                  <a:tcPr/>
                </a:tc>
                <a:tc>
                  <a:txBody>
                    <a:bodyPr/>
                    <a:lstStyle/>
                    <a:p>
                      <a:r>
                        <a:rPr lang="nl-NL" sz="1600" noProof="0">
                          <a:latin typeface="Roboto slab"/>
                        </a:rPr>
                        <a:t>Benodigdheden voor micro solderen</a:t>
                      </a:r>
                    </a:p>
                  </a:txBody>
                  <a:tcPr/>
                </a:tc>
                <a:tc>
                  <a:txBody>
                    <a:bodyPr/>
                    <a:lstStyle/>
                    <a:p>
                      <a:r>
                        <a:rPr lang="nl-NL" sz="1600" noProof="0">
                          <a:latin typeface="Roboto slab"/>
                        </a:rPr>
                        <a:t>+/- € 1.500 eenmalig</a:t>
                      </a:r>
                    </a:p>
                  </a:txBody>
                  <a:tcPr/>
                </a:tc>
                <a:extLst>
                  <a:ext uri="{0D108BD9-81ED-4DB2-BD59-A6C34878D82A}">
                    <a16:rowId xmlns:a16="http://schemas.microsoft.com/office/drawing/2014/main" val="3492381116"/>
                  </a:ext>
                </a:extLst>
              </a:tr>
              <a:tr h="370840">
                <a:tc>
                  <a:txBody>
                    <a:bodyPr/>
                    <a:lstStyle/>
                    <a:p>
                      <a:endParaRPr lang="nl-NL" sz="1600" noProof="0">
                        <a:latin typeface="Roboto slab"/>
                      </a:endParaRPr>
                    </a:p>
                  </a:txBody>
                  <a:tcPr/>
                </a:tc>
                <a:tc>
                  <a:txBody>
                    <a:bodyPr/>
                    <a:lstStyle/>
                    <a:p>
                      <a:endParaRPr lang="nl-NL" sz="1600" b="1" noProof="0">
                        <a:latin typeface="Roboto slab"/>
                      </a:endParaRPr>
                    </a:p>
                  </a:txBody>
                  <a:tcPr/>
                </a:tc>
                <a:tc>
                  <a:txBody>
                    <a:bodyPr/>
                    <a:lstStyle/>
                    <a:p>
                      <a:r>
                        <a:rPr lang="nl-NL" sz="1600" b="1" noProof="0">
                          <a:latin typeface="Roboto slab"/>
                        </a:rPr>
                        <a:t>€ 3.650 ex. BTW</a:t>
                      </a:r>
                    </a:p>
                  </a:txBody>
                  <a:tcPr/>
                </a:tc>
                <a:extLst>
                  <a:ext uri="{0D108BD9-81ED-4DB2-BD59-A6C34878D82A}">
                    <a16:rowId xmlns:a16="http://schemas.microsoft.com/office/drawing/2014/main" val="3151276630"/>
                  </a:ext>
                </a:extLst>
              </a:tr>
              <a:tr h="370840">
                <a:tc>
                  <a:txBody>
                    <a:bodyPr/>
                    <a:lstStyle/>
                    <a:p>
                      <a:endParaRPr lang="nl-NL" sz="1600" noProof="0">
                        <a:latin typeface="Roboto slab"/>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noProof="0">
                          <a:latin typeface="Roboto slab"/>
                        </a:rPr>
                        <a:t>Break-even-point (á € 80)</a:t>
                      </a:r>
                    </a:p>
                  </a:txBody>
                  <a:tcPr/>
                </a:tc>
                <a:tc>
                  <a:txBody>
                    <a:bodyPr/>
                    <a:lstStyle/>
                    <a:p>
                      <a:r>
                        <a:rPr lang="nl-NL" sz="1600" noProof="0" dirty="0">
                          <a:latin typeface="Roboto slab"/>
                        </a:rPr>
                        <a:t>46 reparaties = ca. 4 maanden </a:t>
                      </a:r>
                    </a:p>
                  </a:txBody>
                  <a:tcPr/>
                </a:tc>
                <a:extLst>
                  <a:ext uri="{0D108BD9-81ED-4DB2-BD59-A6C34878D82A}">
                    <a16:rowId xmlns:a16="http://schemas.microsoft.com/office/drawing/2014/main" val="334010376"/>
                  </a:ext>
                </a:extLst>
              </a:tr>
            </a:tbl>
          </a:graphicData>
        </a:graphic>
      </p:graphicFrame>
      <p:sp>
        <p:nvSpPr>
          <p:cNvPr id="3" name="Tekstvak 2">
            <a:extLst>
              <a:ext uri="{FF2B5EF4-FFF2-40B4-BE49-F238E27FC236}">
                <a16:creationId xmlns:a16="http://schemas.microsoft.com/office/drawing/2014/main" id="{2AD40907-9EB3-F069-50FA-449129E95CCE}"/>
              </a:ext>
            </a:extLst>
          </p:cNvPr>
          <p:cNvSpPr txBox="1"/>
          <p:nvPr/>
        </p:nvSpPr>
        <p:spPr>
          <a:xfrm>
            <a:off x="1897117" y="6337738"/>
            <a:ext cx="372066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100">
                <a:ea typeface="+mn-lt"/>
                <a:cs typeface="+mn-lt"/>
              </a:rPr>
              <a:t>Alle bedragen zijn excl. BTW</a:t>
            </a:r>
            <a:endParaRPr lang="nl-NL" sz="1100" err="1"/>
          </a:p>
        </p:txBody>
      </p:sp>
    </p:spTree>
    <p:extLst>
      <p:ext uri="{BB962C8B-B14F-4D97-AF65-F5344CB8AC3E}">
        <p14:creationId xmlns:p14="http://schemas.microsoft.com/office/powerpoint/2010/main" val="247763998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5CC1ADF105AC4C9CD1DC678731EBDF" ma:contentTypeVersion="16" ma:contentTypeDescription="Een nieuw document maken." ma:contentTypeScope="" ma:versionID="2fd27002ef057882d2730e239c306db9">
  <xsd:schema xmlns:xsd="http://www.w3.org/2001/XMLSchema" xmlns:xs="http://www.w3.org/2001/XMLSchema" xmlns:p="http://schemas.microsoft.com/office/2006/metadata/properties" xmlns:ns2="1d4c65c2-7607-480d-bb45-668d28e7f2bf" xmlns:ns3="067ee17f-5d54-42b7-9469-2e8c9484c176" targetNamespace="http://schemas.microsoft.com/office/2006/metadata/properties" ma:root="true" ma:fieldsID="d2aec22aafa73d9568c57b894700ab05" ns2:_="" ns3:_="">
    <xsd:import namespace="1d4c65c2-7607-480d-bb45-668d28e7f2bf"/>
    <xsd:import namespace="067ee17f-5d54-42b7-9469-2e8c9484c176"/>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4c65c2-7607-480d-bb45-668d28e7f2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0c6352bf-7088-4254-ae97-38b362a49cf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67ee17f-5d54-42b7-9469-2e8c9484c176"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8149ac9a-b925-4fb1-a0e6-b5fa31c2a98c}" ma:internalName="TaxCatchAll" ma:showField="CatchAllData" ma:web="067ee17f-5d54-42b7-9469-2e8c9484c1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67ee17f-5d54-42b7-9469-2e8c9484c176" xsi:nil="true"/>
    <lcf76f155ced4ddcb4097134ff3c332f xmlns="1d4c65c2-7607-480d-bb45-668d28e7f2b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EA4A04-4F81-4201-A758-376130773A50}">
  <ds:schemaRefs>
    <ds:schemaRef ds:uri="067ee17f-5d54-42b7-9469-2e8c9484c176"/>
    <ds:schemaRef ds:uri="1d4c65c2-7607-480d-bb45-668d28e7f2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9CD9A17-47F7-4A6F-A3BC-B55C0F8E967B}">
  <ds:schemaRefs>
    <ds:schemaRef ds:uri="http://purl.org/dc/elements/1.1/"/>
    <ds:schemaRef ds:uri="http://schemas.microsoft.com/office/2006/documentManagement/types"/>
    <ds:schemaRef ds:uri="http://purl.org/dc/terms/"/>
    <ds:schemaRef ds:uri="http://schemas.microsoft.com/office/2006/metadata/properties"/>
    <ds:schemaRef ds:uri="http://purl.org/dc/dcmitype/"/>
    <ds:schemaRef ds:uri="http://schemas.microsoft.com/office/infopath/2007/PartnerControls"/>
    <ds:schemaRef ds:uri="067ee17f-5d54-42b7-9469-2e8c9484c176"/>
    <ds:schemaRef ds:uri="http://schemas.openxmlformats.org/package/2006/metadata/core-properties"/>
    <ds:schemaRef ds:uri="1d4c65c2-7607-480d-bb45-668d28e7f2bf"/>
    <ds:schemaRef ds:uri="http://www.w3.org/XML/1998/namespace"/>
  </ds:schemaRefs>
</ds:datastoreItem>
</file>

<file path=customXml/itemProps3.xml><?xml version="1.0" encoding="utf-8"?>
<ds:datastoreItem xmlns:ds="http://schemas.openxmlformats.org/officeDocument/2006/customXml" ds:itemID="{C30E8356-4549-407F-ACCB-45E2F967F9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3553</Words>
  <Application>Microsoft Office PowerPoint</Application>
  <PresentationFormat>Breedbeeld</PresentationFormat>
  <Paragraphs>260</Paragraphs>
  <Slides>27</Slides>
  <Notes>22</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27</vt:i4>
      </vt:variant>
    </vt:vector>
  </HeadingPairs>
  <TitlesOfParts>
    <vt:vector size="33" baseType="lpstr">
      <vt:lpstr>Arial</vt:lpstr>
      <vt:lpstr>Calibri</vt:lpstr>
      <vt:lpstr>Calibri Light</vt:lpstr>
      <vt:lpstr>Courier New</vt:lpstr>
      <vt:lpstr>Roboto slab</vt:lpstr>
      <vt:lpstr>Kantoorthema</vt:lpstr>
      <vt:lpstr>PowerPoint-presentatie</vt:lpstr>
      <vt:lpstr>FAQ over The Art of Repair-bootcamps:  1. Waarom zou je 'reparatie' als service introduceren? 2. Waarom zou je een training volgen?  3. Waarom je voor onze trainingen moet kiezen? 4. Hoeveel tijd en geld kost het? 5. Heb ik bepaalde vaardigheden nodig om deze training te volgen?  6. Wie zijn de trainers? 7. Wat soort reparaties kun je vol vertrouwen uitvoeren na deze training? 8. Wat zijn de potentiële inkomsten van de vaardigheden die tijdens deze training zijn geleerd?  9. Hoe kun je je vaardigheden verbeteren? 10. Wat zijn de belangrijkste succesfactoren? 11. Wat gebeurt er als het mij niet lukt om reparaties uit te voeren? 12. Zie je beren op de weg? We geven je wat tips om de weg vrij te maken.       </vt:lpstr>
      <vt:lpstr>1. Waarom zou je 'reparatie' als service introduceren? Voor winkels die nog geen reparaties uitvoeren: </vt:lpstr>
      <vt:lpstr>2. Waarom zou je een training volgen?       </vt:lpstr>
      <vt:lpstr>3. Waarom je voor onze trainingen moet kiezen?</vt:lpstr>
      <vt:lpstr>4. Hoeveel tijd en geld kost het?  Wij bieden twee soorten training aan:  L1/L2 (basisreparaties): - Min. 40 uur thuis studeren met e-learning BESCHIKBAAR VANAF MEI 2023! - 4 dagen fysieke training (e-learning moet afgerond zijn)    L2/L3 (micro solderen): - Min. 40 uur thuis studeren met e-learning BESCHIKBAAR VANAF MEI 2023! - 7 dagen fysieke training (e-learning hoeft nog niet gedaan te zijn)  </vt:lpstr>
      <vt:lpstr>PowerPoint-presentatie</vt:lpstr>
      <vt:lpstr>Investering in studietijd</vt:lpstr>
      <vt:lpstr>Inhoudelijke training?         </vt:lpstr>
      <vt:lpstr>PowerPoint-presentatie</vt:lpstr>
      <vt:lpstr>Startvoorraad onderdelen</vt:lpstr>
      <vt:lpstr>Gereedschap</vt:lpstr>
      <vt:lpstr>Wat leer je tijdens de e-learning L1/L2 (basisreparaties)? </vt:lpstr>
      <vt:lpstr>Wat leer je tijdens de fysieke training L1/L2 (basisreparaties)? ?</vt:lpstr>
      <vt:lpstr>Wat leer je tijdens de e-learning L2/L3 (micro solderen)? </vt:lpstr>
      <vt:lpstr>Wat leer je tijdens de fysieke training  L2/L3 (micro solderen)?</vt:lpstr>
      <vt:lpstr>5. Heb ik bepaalde vaardigheden nodig om deze training te volgen?     Voor deze training heb je geen ervaring nodig. De wil om te leren is genoeg!       </vt:lpstr>
      <vt:lpstr>6. Wie zijn de trainers?</vt:lpstr>
      <vt:lpstr>7. Wat soort reparaties kun je vol vertrouwen uitvoeren na deze training?       </vt:lpstr>
      <vt:lpstr>PowerPoint-presentatie</vt:lpstr>
      <vt:lpstr>8. Wat zijn de potentiële inkomsten van de vaardigheden die tijdens deze training zijn geleerd?  Potentiële inkomsten: € 40 per reparatie in 30 minuten. Je uurtarief is ongeveer € 80 voor een L1/L2-reparatie. Voor een L3-reparatie is dat zo'n €160.  L1/L2: €80 per uur (Geadviseerd FT-salaris: €2.200 tot 3.000)  L2/L3: €160 per uur (Geadviseerd FT-salaris: €2.500 tot 3.500)   </vt:lpstr>
      <vt:lpstr>9. Hoe kun je je vaardigheden verbeteren?  </vt:lpstr>
      <vt:lpstr>10. Wat zijn de belangrijkste succesfactoren?     </vt:lpstr>
      <vt:lpstr>11. Wat gebeurt er als het mij niet lukt om reparaties uit te voeren?</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 you need to do repair? Why need to have training? Why chose for our training? What is the profile of a potential graduate? What can you do after this training? What is the investment? What are potential earnings of the skills learned? How can you develop your skills?</dc:title>
  <dc:creator>Remco Spreeuwers</dc:creator>
  <cp:lastModifiedBy>Remco Spreeuwers</cp:lastModifiedBy>
  <cp:revision>2</cp:revision>
  <cp:lastPrinted>2022-07-07T06:55:11Z</cp:lastPrinted>
  <dcterms:created xsi:type="dcterms:W3CDTF">2022-05-25T10:46:17Z</dcterms:created>
  <dcterms:modified xsi:type="dcterms:W3CDTF">2023-01-12T11:52:54Z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0x010100F35CC1ADF105AC4C9CD1DC678731EBDF</vt:lpwstr>
  </property>
  <property fmtid="{D5CDD505-2E9C-101B-9397-08002B2CF9AE}" pid="3" name="MediaServiceImageTags">
    <vt:lpwstr/>
  </property>
</Properties>
</file>